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9" r:id="rId5"/>
  </p:sldMasterIdLst>
  <p:notesMasterIdLst>
    <p:notesMasterId r:id="rId32"/>
  </p:notesMasterIdLst>
  <p:handoutMasterIdLst>
    <p:handoutMasterId r:id="rId33"/>
  </p:handoutMasterIdLst>
  <p:sldIdLst>
    <p:sldId id="371" r:id="rId6"/>
    <p:sldId id="417" r:id="rId7"/>
    <p:sldId id="374" r:id="rId8"/>
    <p:sldId id="378" r:id="rId9"/>
    <p:sldId id="379" r:id="rId10"/>
    <p:sldId id="382" r:id="rId11"/>
    <p:sldId id="383" r:id="rId12"/>
    <p:sldId id="386" r:id="rId13"/>
    <p:sldId id="387" r:id="rId14"/>
    <p:sldId id="389" r:id="rId15"/>
    <p:sldId id="392" r:id="rId16"/>
    <p:sldId id="394" r:id="rId17"/>
    <p:sldId id="395" r:id="rId18"/>
    <p:sldId id="396" r:id="rId19"/>
    <p:sldId id="397" r:id="rId20"/>
    <p:sldId id="398" r:id="rId21"/>
    <p:sldId id="400" r:id="rId22"/>
    <p:sldId id="402" r:id="rId23"/>
    <p:sldId id="404" r:id="rId24"/>
    <p:sldId id="406" r:id="rId25"/>
    <p:sldId id="409" r:id="rId26"/>
    <p:sldId id="412" r:id="rId27"/>
    <p:sldId id="413" r:id="rId28"/>
    <p:sldId id="414" r:id="rId29"/>
    <p:sldId id="415" r:id="rId30"/>
    <p:sldId id="41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an Tavares" initials="GT" lastIdx="10" clrIdx="0">
    <p:extLst>
      <p:ext uri="{19B8F6BF-5375-455C-9EA6-DF929625EA0E}">
        <p15:presenceInfo xmlns:p15="http://schemas.microsoft.com/office/powerpoint/2012/main" userId="S-1-5-21-1244020187-519449412-911163043-17293" providerId="AD"/>
      </p:ext>
    </p:extLst>
  </p:cmAuthor>
  <p:cmAuthor id="2" name="David Kendall" initials="DK" lastIdx="4" clrIdx="1">
    <p:extLst>
      <p:ext uri="{19B8F6BF-5375-455C-9EA6-DF929625EA0E}">
        <p15:presenceInfo xmlns:p15="http://schemas.microsoft.com/office/powerpoint/2012/main" userId="S-1-5-21-1244020187-519449412-911163043-23115" providerId="AD"/>
      </p:ext>
    </p:extLst>
  </p:cmAuthor>
  <p:cmAuthor id="3" name="David Kendall" initials="DK [2]" lastIdx="1" clrIdx="2">
    <p:extLst>
      <p:ext uri="{19B8F6BF-5375-455C-9EA6-DF929625EA0E}">
        <p15:presenceInfo xmlns:p15="http://schemas.microsoft.com/office/powerpoint/2012/main" userId="S::david.kendall@cadmusgroup.com::58806243-4d19-4b13-b885-b469f347d1f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8431"/>
    <a:srgbClr val="575757"/>
    <a:srgbClr val="57AC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77896" autoAdjust="0"/>
  </p:normalViewPr>
  <p:slideViewPr>
    <p:cSldViewPr snapToGrid="0">
      <p:cViewPr varScale="1">
        <p:scale>
          <a:sx n="50" d="100"/>
          <a:sy n="50" d="100"/>
        </p:scale>
        <p:origin x="1747" y="254"/>
      </p:cViewPr>
      <p:guideLst/>
    </p:cSldViewPr>
  </p:slideViewPr>
  <p:outlineViewPr>
    <p:cViewPr>
      <p:scale>
        <a:sx n="33" d="100"/>
        <a:sy n="33" d="100"/>
      </p:scale>
      <p:origin x="0" y="-321504"/>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e Porter" userId="ebec8b2c8c0f2d73" providerId="LiveId" clId="{8323F793-C2E2-4F4B-AAC1-892A3C193A8B}"/>
    <pc:docChg chg="undo custSel modSld">
      <pc:chgData name="Sue Porter" userId="ebec8b2c8c0f2d73" providerId="LiveId" clId="{8323F793-C2E2-4F4B-AAC1-892A3C193A8B}" dt="2025-01-27T18:14:20.431" v="18" actId="20577"/>
      <pc:docMkLst>
        <pc:docMk/>
      </pc:docMkLst>
      <pc:sldChg chg="modNotesTx">
        <pc:chgData name="Sue Porter" userId="ebec8b2c8c0f2d73" providerId="LiveId" clId="{8323F793-C2E2-4F4B-AAC1-892A3C193A8B}" dt="2022-04-11T19:28:22.652" v="5" actId="6549"/>
        <pc:sldMkLst>
          <pc:docMk/>
          <pc:sldMk cId="752159885" sldId="371"/>
        </pc:sldMkLst>
      </pc:sldChg>
      <pc:sldChg chg="modNotesTx">
        <pc:chgData name="Sue Porter" userId="ebec8b2c8c0f2d73" providerId="LiveId" clId="{8323F793-C2E2-4F4B-AAC1-892A3C193A8B}" dt="2022-04-11T19:30:29.355" v="14" actId="115"/>
        <pc:sldMkLst>
          <pc:docMk/>
          <pc:sldMk cId="2093670942" sldId="378"/>
        </pc:sldMkLst>
      </pc:sldChg>
      <pc:sldChg chg="modSp mod modNotesTx">
        <pc:chgData name="Sue Porter" userId="ebec8b2c8c0f2d73" providerId="LiveId" clId="{8323F793-C2E2-4F4B-AAC1-892A3C193A8B}" dt="2025-01-27T18:09:18.111" v="17" actId="115"/>
        <pc:sldMkLst>
          <pc:docMk/>
          <pc:sldMk cId="2853385191" sldId="382"/>
        </pc:sldMkLst>
        <pc:spChg chg="mod">
          <ac:chgData name="Sue Porter" userId="ebec8b2c8c0f2d73" providerId="LiveId" clId="{8323F793-C2E2-4F4B-AAC1-892A3C193A8B}" dt="2025-01-27T18:09:18.111" v="17" actId="115"/>
          <ac:spMkLst>
            <pc:docMk/>
            <pc:sldMk cId="2853385191" sldId="382"/>
            <ac:spMk id="2" creationId="{7E64965E-9746-44ED-88D4-5B1C5524CA80}"/>
          </ac:spMkLst>
        </pc:spChg>
      </pc:sldChg>
      <pc:sldChg chg="modNotesTx">
        <pc:chgData name="Sue Porter" userId="ebec8b2c8c0f2d73" providerId="LiveId" clId="{8323F793-C2E2-4F4B-AAC1-892A3C193A8B}" dt="2025-01-27T18:14:20.431" v="18" actId="20577"/>
        <pc:sldMkLst>
          <pc:docMk/>
          <pc:sldMk cId="352280100" sldId="400"/>
        </pc:sldMkLst>
      </pc:sldChg>
      <pc:sldChg chg="modNotesTx">
        <pc:chgData name="Sue Porter" userId="ebec8b2c8c0f2d73" providerId="LiveId" clId="{8323F793-C2E2-4F4B-AAC1-892A3C193A8B}" dt="2022-04-11T19:36:19.500" v="16" actId="115"/>
        <pc:sldMkLst>
          <pc:docMk/>
          <pc:sldMk cId="3497386654" sldId="404"/>
        </pc:sldMkLst>
      </pc:sldChg>
      <pc:sldChg chg="modSp mod">
        <pc:chgData name="Sue Porter" userId="ebec8b2c8c0f2d73" providerId="LiveId" clId="{8323F793-C2E2-4F4B-AAC1-892A3C193A8B}" dt="2022-04-02T18:46:54.428" v="0" actId="207"/>
        <pc:sldMkLst>
          <pc:docMk/>
          <pc:sldMk cId="1082960134" sldId="41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9AFAD3-F3BD-4395-8F77-9999A3AF0AE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8F1A46B-586F-4CBE-9952-6BEDC60891D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A48505-E7EB-4B8F-BF8D-66EAD648D0DD}" type="datetimeFigureOut">
              <a:rPr lang="en-US" smtClean="0"/>
              <a:t>2/9/2026</a:t>
            </a:fld>
            <a:endParaRPr lang="en-US" dirty="0"/>
          </a:p>
        </p:txBody>
      </p:sp>
      <p:sp>
        <p:nvSpPr>
          <p:cNvPr id="4" name="Footer Placeholder 3">
            <a:extLst>
              <a:ext uri="{FF2B5EF4-FFF2-40B4-BE49-F238E27FC236}">
                <a16:creationId xmlns:a16="http://schemas.microsoft.com/office/drawing/2014/main" id="{AABE23D6-7DAB-4005-B034-4AFEE3EA5A2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2F3BB4C-A847-42FD-8740-E25E0B7BB7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B379F10-0CE8-46B5-BCEC-A8D128FCB864}" type="slidenum">
              <a:rPr lang="en-US" smtClean="0"/>
              <a:t>‹#›</a:t>
            </a:fld>
            <a:endParaRPr lang="en-US" dirty="0"/>
          </a:p>
        </p:txBody>
      </p:sp>
    </p:spTree>
    <p:extLst>
      <p:ext uri="{BB962C8B-B14F-4D97-AF65-F5344CB8AC3E}">
        <p14:creationId xmlns:p14="http://schemas.microsoft.com/office/powerpoint/2010/main" val="21931335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316EF5-9079-46BB-8297-42F8E4D85EFC}" type="datetimeFigureOut">
              <a:rPr lang="en-US" smtClean="0"/>
              <a:t>2/9/2026</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232AC7-4F7D-44D1-A3AB-36628BEC577E}" type="slidenum">
              <a:rPr lang="en-US" smtClean="0"/>
              <a:t>‹#›</a:t>
            </a:fld>
            <a:endParaRPr lang="en-US" dirty="0"/>
          </a:p>
        </p:txBody>
      </p:sp>
    </p:spTree>
    <p:extLst>
      <p:ext uri="{BB962C8B-B14F-4D97-AF65-F5344CB8AC3E}">
        <p14:creationId xmlns:p14="http://schemas.microsoft.com/office/powerpoint/2010/main" val="2667210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back!  Session 3 is a continuation of First Aid and then we will be discussing Disaster </a:t>
            </a:r>
            <a:r>
              <a:rPr lang="en-US"/>
              <a:t>Psychology.  After Session 2 we had some questions regarding excessive bleeding and the use of a tourniquet.</a:t>
            </a:r>
            <a:endParaRPr lang="en-US" dirty="0"/>
          </a:p>
        </p:txBody>
      </p:sp>
      <p:sp>
        <p:nvSpPr>
          <p:cNvPr id="4" name="Slide Number Placeholder 3"/>
          <p:cNvSpPr>
            <a:spLocks noGrp="1"/>
          </p:cNvSpPr>
          <p:nvPr>
            <p:ph type="sldNum" sz="quarter" idx="5"/>
          </p:nvPr>
        </p:nvSpPr>
        <p:spPr/>
        <p:txBody>
          <a:bodyPr/>
          <a:lstStyle/>
          <a:p>
            <a:fld id="{28232AC7-4F7D-44D1-A3AB-36628BEC577E}" type="slidenum">
              <a:rPr lang="en-US" smtClean="0"/>
              <a:t>1</a:t>
            </a:fld>
            <a:endParaRPr lang="en-US" dirty="0"/>
          </a:p>
        </p:txBody>
      </p:sp>
    </p:spTree>
    <p:extLst>
      <p:ext uri="{BB962C8B-B14F-4D97-AF65-F5344CB8AC3E}">
        <p14:creationId xmlns:p14="http://schemas.microsoft.com/office/powerpoint/2010/main" val="3755505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Maintaining your personal hygiene and that of the patient is a must.  We also have first-hand experience on the importance of wearing a face mask.  The face mask is not only for COVID-19, but it is also to offer protection from smoke, dust and other contaminants.  Assume the worst and be prepared for your personal protection.</a:t>
            </a:r>
          </a:p>
        </p:txBody>
      </p:sp>
      <p:sp>
        <p:nvSpPr>
          <p:cNvPr id="4" name="Slide Number Placeholder 3"/>
          <p:cNvSpPr>
            <a:spLocks noGrp="1"/>
          </p:cNvSpPr>
          <p:nvPr>
            <p:ph type="sldNum" sz="quarter" idx="5"/>
          </p:nvPr>
        </p:nvSpPr>
        <p:spPr/>
        <p:txBody>
          <a:bodyPr/>
          <a:lstStyle/>
          <a:p>
            <a:fld id="{28232AC7-4F7D-44D1-A3AB-36628BEC577E}" type="slidenum">
              <a:rPr lang="en-US" smtClean="0"/>
              <a:t>10</a:t>
            </a:fld>
            <a:endParaRPr lang="en-US" dirty="0"/>
          </a:p>
        </p:txBody>
      </p:sp>
    </p:spTree>
    <p:extLst>
      <p:ext uri="{BB962C8B-B14F-4D97-AF65-F5344CB8AC3E}">
        <p14:creationId xmlns:p14="http://schemas.microsoft.com/office/powerpoint/2010/main" val="695509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we have covered so far.  Good job everyone!</a:t>
            </a:r>
          </a:p>
        </p:txBody>
      </p:sp>
      <p:sp>
        <p:nvSpPr>
          <p:cNvPr id="4" name="Slide Number Placeholder 3"/>
          <p:cNvSpPr>
            <a:spLocks noGrp="1"/>
          </p:cNvSpPr>
          <p:nvPr>
            <p:ph type="sldNum" sz="quarter" idx="5"/>
          </p:nvPr>
        </p:nvSpPr>
        <p:spPr/>
        <p:txBody>
          <a:bodyPr/>
          <a:lstStyle/>
          <a:p>
            <a:fld id="{28232AC7-4F7D-44D1-A3AB-36628BEC577E}" type="slidenum">
              <a:rPr lang="en-US" smtClean="0"/>
              <a:t>11</a:t>
            </a:fld>
            <a:endParaRPr lang="en-US" dirty="0"/>
          </a:p>
        </p:txBody>
      </p:sp>
    </p:spTree>
    <p:extLst>
      <p:ext uri="{BB962C8B-B14F-4D97-AF65-F5344CB8AC3E}">
        <p14:creationId xmlns:p14="http://schemas.microsoft.com/office/powerpoint/2010/main" val="580121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next section is very important to everyone's well-being!</a:t>
            </a:r>
          </a:p>
        </p:txBody>
      </p:sp>
      <p:sp>
        <p:nvSpPr>
          <p:cNvPr id="4" name="Slide Number Placeholder 3"/>
          <p:cNvSpPr>
            <a:spLocks noGrp="1"/>
          </p:cNvSpPr>
          <p:nvPr>
            <p:ph type="sldNum" sz="quarter" idx="5"/>
          </p:nvPr>
        </p:nvSpPr>
        <p:spPr/>
        <p:txBody>
          <a:bodyPr/>
          <a:lstStyle/>
          <a:p>
            <a:fld id="{28232AC7-4F7D-44D1-A3AB-36628BEC577E}" type="slidenum">
              <a:rPr lang="en-US" smtClean="0"/>
              <a:t>12</a:t>
            </a:fld>
            <a:endParaRPr lang="en-US" dirty="0"/>
          </a:p>
        </p:txBody>
      </p:sp>
    </p:spTree>
    <p:extLst>
      <p:ext uri="{BB962C8B-B14F-4D97-AF65-F5344CB8AC3E}">
        <p14:creationId xmlns:p14="http://schemas.microsoft.com/office/powerpoint/2010/main" val="2842430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think you know stress … well, prepare for disaster trauma stress.  Everyone will display a certain amount of disaster trauma which may fluctuate up and down for the period of the disaster and afterward.  As a TEAM, we all need to be on the lookout and help one other when the signs occur.  Symptoms may be for ERT Team members, others within OHCC or our remote family members.</a:t>
            </a:r>
          </a:p>
        </p:txBody>
      </p:sp>
      <p:sp>
        <p:nvSpPr>
          <p:cNvPr id="4" name="Slide Number Placeholder 3"/>
          <p:cNvSpPr>
            <a:spLocks noGrp="1"/>
          </p:cNvSpPr>
          <p:nvPr>
            <p:ph type="sldNum" sz="quarter" idx="5"/>
          </p:nvPr>
        </p:nvSpPr>
        <p:spPr/>
        <p:txBody>
          <a:bodyPr/>
          <a:lstStyle/>
          <a:p>
            <a:fld id="{28232AC7-4F7D-44D1-A3AB-36628BEC577E}" type="slidenum">
              <a:rPr lang="en-US" smtClean="0"/>
              <a:t>13</a:t>
            </a:fld>
            <a:endParaRPr lang="en-US" dirty="0"/>
          </a:p>
        </p:txBody>
      </p:sp>
    </p:spTree>
    <p:extLst>
      <p:ext uri="{BB962C8B-B14F-4D97-AF65-F5344CB8AC3E}">
        <p14:creationId xmlns:p14="http://schemas.microsoft.com/office/powerpoint/2010/main" val="2301058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have to deal with your own personal loss or have concerns about other family members.  This is understandable, and we are all here to help one another.  We live in OHCC and as 55+ residents, one’s level of disaster trauma stress may be acute.  This is why we have the Neighbor-Helping-Neighbor program so a friendly face can help.</a:t>
            </a:r>
          </a:p>
        </p:txBody>
      </p:sp>
      <p:sp>
        <p:nvSpPr>
          <p:cNvPr id="4" name="Slide Number Placeholder 3"/>
          <p:cNvSpPr>
            <a:spLocks noGrp="1"/>
          </p:cNvSpPr>
          <p:nvPr>
            <p:ph type="sldNum" sz="quarter" idx="5"/>
          </p:nvPr>
        </p:nvSpPr>
        <p:spPr/>
        <p:txBody>
          <a:bodyPr/>
          <a:lstStyle/>
          <a:p>
            <a:fld id="{28232AC7-4F7D-44D1-A3AB-36628BEC577E}" type="slidenum">
              <a:rPr lang="en-US" smtClean="0"/>
              <a:t>14</a:t>
            </a:fld>
            <a:endParaRPr lang="en-US" dirty="0"/>
          </a:p>
        </p:txBody>
      </p:sp>
    </p:spTree>
    <p:extLst>
      <p:ext uri="{BB962C8B-B14F-4D97-AF65-F5344CB8AC3E}">
        <p14:creationId xmlns:p14="http://schemas.microsoft.com/office/powerpoint/2010/main" val="1283119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5-primary response to stress.  These are listed here.  Our bodies react in both physical and psychological responses of which we all need to be aware.</a:t>
            </a:r>
          </a:p>
        </p:txBody>
      </p:sp>
      <p:sp>
        <p:nvSpPr>
          <p:cNvPr id="4" name="Slide Number Placeholder 3"/>
          <p:cNvSpPr>
            <a:spLocks noGrp="1"/>
          </p:cNvSpPr>
          <p:nvPr>
            <p:ph type="sldNum" sz="quarter" idx="5"/>
          </p:nvPr>
        </p:nvSpPr>
        <p:spPr/>
        <p:txBody>
          <a:bodyPr/>
          <a:lstStyle/>
          <a:p>
            <a:fld id="{28232AC7-4F7D-44D1-A3AB-36628BEC577E}" type="slidenum">
              <a:rPr lang="en-US" smtClean="0"/>
              <a:t>15</a:t>
            </a:fld>
            <a:endParaRPr lang="en-US" dirty="0"/>
          </a:p>
        </p:txBody>
      </p:sp>
    </p:spTree>
    <p:extLst>
      <p:ext uri="{BB962C8B-B14F-4D97-AF65-F5344CB8AC3E}">
        <p14:creationId xmlns:p14="http://schemas.microsoft.com/office/powerpoint/2010/main" val="14755840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5-2 in your manual speaks to these 3-levels of psychological Trauma.  </a:t>
            </a:r>
          </a:p>
          <a:p>
            <a:r>
              <a:rPr lang="en-US" b="1" dirty="0"/>
              <a:t>Emotional</a:t>
            </a:r>
            <a:r>
              <a:rPr lang="en-US" dirty="0"/>
              <a:t> - are you putting all the pieces together?</a:t>
            </a:r>
          </a:p>
          <a:p>
            <a:r>
              <a:rPr lang="en-US" b="1" dirty="0"/>
              <a:t>Cognitive</a:t>
            </a:r>
            <a:r>
              <a:rPr lang="en-US" dirty="0"/>
              <a:t> - how you are processing everything?  How are your decision-making processes?</a:t>
            </a:r>
          </a:p>
          <a:p>
            <a:r>
              <a:rPr lang="en-US" b="1" dirty="0"/>
              <a:t>Spiritual</a:t>
            </a:r>
            <a:r>
              <a:rPr lang="en-US" dirty="0"/>
              <a:t> – Loss of hope, reduced self-worth … </a:t>
            </a:r>
          </a:p>
        </p:txBody>
      </p:sp>
      <p:sp>
        <p:nvSpPr>
          <p:cNvPr id="4" name="Slide Number Placeholder 3"/>
          <p:cNvSpPr>
            <a:spLocks noGrp="1"/>
          </p:cNvSpPr>
          <p:nvPr>
            <p:ph type="sldNum" sz="quarter" idx="5"/>
          </p:nvPr>
        </p:nvSpPr>
        <p:spPr/>
        <p:txBody>
          <a:bodyPr/>
          <a:lstStyle/>
          <a:p>
            <a:fld id="{28232AC7-4F7D-44D1-A3AB-36628BEC577E}" type="slidenum">
              <a:rPr lang="en-US" smtClean="0"/>
              <a:t>16</a:t>
            </a:fld>
            <a:endParaRPr lang="en-US" dirty="0"/>
          </a:p>
        </p:txBody>
      </p:sp>
    </p:spTree>
    <p:extLst>
      <p:ext uri="{BB962C8B-B14F-4D97-AF65-F5344CB8AC3E}">
        <p14:creationId xmlns:p14="http://schemas.microsoft.com/office/powerpoint/2010/main" val="3940003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all </a:t>
            </a:r>
            <a:r>
              <a:rPr lang="en-US"/>
              <a:t>have stress, </a:t>
            </a:r>
            <a:r>
              <a:rPr lang="en-US" dirty="0"/>
              <a:t>and “WE” together need to help manage the stress.  It is truly about the “Team Well-Being”.  First, we need to be aware we are under stress.  All the time and this applies to everyone.  How we manage this stress for ourselves, and others is what we will be discussing.</a:t>
            </a:r>
          </a:p>
        </p:txBody>
      </p:sp>
      <p:sp>
        <p:nvSpPr>
          <p:cNvPr id="4" name="Slide Number Placeholder 3"/>
          <p:cNvSpPr>
            <a:spLocks noGrp="1"/>
          </p:cNvSpPr>
          <p:nvPr>
            <p:ph type="sldNum" sz="quarter" idx="5"/>
          </p:nvPr>
        </p:nvSpPr>
        <p:spPr/>
        <p:txBody>
          <a:bodyPr/>
          <a:lstStyle/>
          <a:p>
            <a:fld id="{28232AC7-4F7D-44D1-A3AB-36628BEC577E}" type="slidenum">
              <a:rPr lang="en-US" smtClean="0"/>
              <a:t>17</a:t>
            </a:fld>
            <a:endParaRPr lang="en-US" dirty="0"/>
          </a:p>
        </p:txBody>
      </p:sp>
    </p:spTree>
    <p:extLst>
      <p:ext uri="{BB962C8B-B14F-4D97-AF65-F5344CB8AC3E}">
        <p14:creationId xmlns:p14="http://schemas.microsoft.com/office/powerpoint/2010/main" val="2683191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all react to stress in different ways.  Just know we are all here for one another.  We are here to LISTEN, when you are ready.  The “when you are ready” is important.  You will probably know when that is.  Follow your gut feeling.</a:t>
            </a:r>
          </a:p>
        </p:txBody>
      </p:sp>
      <p:sp>
        <p:nvSpPr>
          <p:cNvPr id="4" name="Slide Number Placeholder 3"/>
          <p:cNvSpPr>
            <a:spLocks noGrp="1"/>
          </p:cNvSpPr>
          <p:nvPr>
            <p:ph type="sldNum" sz="quarter" idx="5"/>
          </p:nvPr>
        </p:nvSpPr>
        <p:spPr/>
        <p:txBody>
          <a:bodyPr/>
          <a:lstStyle/>
          <a:p>
            <a:fld id="{28232AC7-4F7D-44D1-A3AB-36628BEC577E}" type="slidenum">
              <a:rPr lang="en-US" smtClean="0"/>
              <a:t>18</a:t>
            </a:fld>
            <a:endParaRPr lang="en-US" dirty="0"/>
          </a:p>
        </p:txBody>
      </p:sp>
    </p:spTree>
    <p:extLst>
      <p:ext uri="{BB962C8B-B14F-4D97-AF65-F5344CB8AC3E}">
        <p14:creationId xmlns:p14="http://schemas.microsoft.com/office/powerpoint/2010/main" val="1214508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a:t>
            </a:r>
            <a:r>
              <a:rPr lang="en-US" u="sng" dirty="0"/>
              <a:t>#1 Priority is your Safety</a:t>
            </a:r>
            <a:r>
              <a:rPr lang="en-US" dirty="0"/>
              <a:t>, and this includes your mental health.  We do not expect Supermen or Wonder Women. You should not try to be either.  Follow these easy steps to take care of yourself and others.</a:t>
            </a:r>
          </a:p>
        </p:txBody>
      </p:sp>
      <p:sp>
        <p:nvSpPr>
          <p:cNvPr id="4" name="Slide Number Placeholder 3"/>
          <p:cNvSpPr>
            <a:spLocks noGrp="1"/>
          </p:cNvSpPr>
          <p:nvPr>
            <p:ph type="sldNum" sz="quarter" idx="5"/>
          </p:nvPr>
        </p:nvSpPr>
        <p:spPr/>
        <p:txBody>
          <a:bodyPr/>
          <a:lstStyle/>
          <a:p>
            <a:fld id="{28232AC7-4F7D-44D1-A3AB-36628BEC577E}" type="slidenum">
              <a:rPr lang="en-US" smtClean="0"/>
              <a:t>19</a:t>
            </a:fld>
            <a:endParaRPr lang="en-US" dirty="0"/>
          </a:p>
        </p:txBody>
      </p:sp>
    </p:spTree>
    <p:extLst>
      <p:ext uri="{BB962C8B-B14F-4D97-AF65-F5344CB8AC3E}">
        <p14:creationId xmlns:p14="http://schemas.microsoft.com/office/powerpoint/2010/main" val="2742093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18-minute video discusses excessive bleeding and how to “Stop The Bleed”.  Let’s take a look!</a:t>
            </a:r>
          </a:p>
          <a:p>
            <a:endParaRPr lang="en-US" dirty="0"/>
          </a:p>
          <a:p>
            <a:r>
              <a:rPr lang="en-US" dirty="0"/>
              <a:t>I hope that answers most of your questions regarding excessive bleeding.  Now let’s move on to Unit 4.</a:t>
            </a:r>
          </a:p>
        </p:txBody>
      </p:sp>
      <p:sp>
        <p:nvSpPr>
          <p:cNvPr id="4" name="Slide Number Placeholder 3"/>
          <p:cNvSpPr>
            <a:spLocks noGrp="1"/>
          </p:cNvSpPr>
          <p:nvPr>
            <p:ph type="sldNum" sz="quarter" idx="5"/>
          </p:nvPr>
        </p:nvSpPr>
        <p:spPr/>
        <p:txBody>
          <a:bodyPr/>
          <a:lstStyle/>
          <a:p>
            <a:fld id="{28232AC7-4F7D-44D1-A3AB-36628BEC577E}" type="slidenum">
              <a:rPr lang="en-US" smtClean="0"/>
              <a:t>2</a:t>
            </a:fld>
            <a:endParaRPr lang="en-US" dirty="0"/>
          </a:p>
        </p:txBody>
      </p:sp>
    </p:spTree>
    <p:extLst>
      <p:ext uri="{BB962C8B-B14F-4D97-AF65-F5344CB8AC3E}">
        <p14:creationId xmlns:p14="http://schemas.microsoft.com/office/powerpoint/2010/main" val="33572901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a major earthquake, you may experience all of these.  Even one will add stress. Now, combine that with what you may experience throughout OHCC.  You will need to be able to adjust and stay focused.  If you need help … ASK!</a:t>
            </a:r>
          </a:p>
        </p:txBody>
      </p:sp>
      <p:sp>
        <p:nvSpPr>
          <p:cNvPr id="4" name="Slide Number Placeholder 3"/>
          <p:cNvSpPr>
            <a:spLocks noGrp="1"/>
          </p:cNvSpPr>
          <p:nvPr>
            <p:ph type="sldNum" sz="quarter" idx="5"/>
          </p:nvPr>
        </p:nvSpPr>
        <p:spPr/>
        <p:txBody>
          <a:bodyPr/>
          <a:lstStyle/>
          <a:p>
            <a:fld id="{28232AC7-4F7D-44D1-A3AB-36628BEC577E}" type="slidenum">
              <a:rPr lang="en-US" smtClean="0"/>
              <a:t>20</a:t>
            </a:fld>
            <a:endParaRPr lang="en-US" dirty="0"/>
          </a:p>
        </p:txBody>
      </p:sp>
    </p:spTree>
    <p:extLst>
      <p:ext uri="{BB962C8B-B14F-4D97-AF65-F5344CB8AC3E}">
        <p14:creationId xmlns:p14="http://schemas.microsoft.com/office/powerpoint/2010/main" val="20848135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Survivors want to be HEARD!  People want to feel the person they are with is CONFIDENT in their ability to help.  This is where your training comes in.  Because you have already thought these emotions and stressors through, your ability to cope and show confidence is much greater than most.</a:t>
            </a:r>
          </a:p>
        </p:txBody>
      </p:sp>
      <p:sp>
        <p:nvSpPr>
          <p:cNvPr id="4" name="Slide Number Placeholder 3"/>
          <p:cNvSpPr>
            <a:spLocks noGrp="1"/>
          </p:cNvSpPr>
          <p:nvPr>
            <p:ph type="sldNum" sz="quarter" idx="5"/>
          </p:nvPr>
        </p:nvSpPr>
        <p:spPr/>
        <p:txBody>
          <a:bodyPr/>
          <a:lstStyle/>
          <a:p>
            <a:fld id="{28232AC7-4F7D-44D1-A3AB-36628BEC577E}" type="slidenum">
              <a:rPr lang="en-US" smtClean="0"/>
              <a:t>21</a:t>
            </a:fld>
            <a:endParaRPr lang="en-US" dirty="0"/>
          </a:p>
        </p:txBody>
      </p:sp>
    </p:spTree>
    <p:extLst>
      <p:ext uri="{BB962C8B-B14F-4D97-AF65-F5344CB8AC3E}">
        <p14:creationId xmlns:p14="http://schemas.microsoft.com/office/powerpoint/2010/main" val="341748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Saying the wrong thing can do more damage than saying nothing at all.  Remember only the survivor “knows how they feel”  Until they tell us, we are just “assuming” we know.</a:t>
            </a:r>
          </a:p>
        </p:txBody>
      </p:sp>
      <p:sp>
        <p:nvSpPr>
          <p:cNvPr id="4" name="Slide Number Placeholder 3"/>
          <p:cNvSpPr>
            <a:spLocks noGrp="1"/>
          </p:cNvSpPr>
          <p:nvPr>
            <p:ph type="sldNum" sz="quarter" idx="5"/>
          </p:nvPr>
        </p:nvSpPr>
        <p:spPr/>
        <p:txBody>
          <a:bodyPr/>
          <a:lstStyle/>
          <a:p>
            <a:fld id="{28232AC7-4F7D-44D1-A3AB-36628BEC577E}" type="slidenum">
              <a:rPr lang="en-US" smtClean="0"/>
              <a:t>22</a:t>
            </a:fld>
            <a:endParaRPr lang="en-US" dirty="0"/>
          </a:p>
        </p:txBody>
      </p:sp>
    </p:spTree>
    <p:extLst>
      <p:ext uri="{BB962C8B-B14F-4D97-AF65-F5344CB8AC3E}">
        <p14:creationId xmlns:p14="http://schemas.microsoft.com/office/powerpoint/2010/main" val="5053437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need to keep these statements handy.  They show care and compassion.  “What do you need?” is especially good as it is an open-ended question that can not be answered with a simple Yes or NO.  The response will always tell you something.</a:t>
            </a:r>
          </a:p>
        </p:txBody>
      </p:sp>
      <p:sp>
        <p:nvSpPr>
          <p:cNvPr id="4" name="Slide Number Placeholder 3"/>
          <p:cNvSpPr>
            <a:spLocks noGrp="1"/>
          </p:cNvSpPr>
          <p:nvPr>
            <p:ph type="sldNum" sz="quarter" idx="5"/>
          </p:nvPr>
        </p:nvSpPr>
        <p:spPr/>
        <p:txBody>
          <a:bodyPr/>
          <a:lstStyle/>
          <a:p>
            <a:fld id="{28232AC7-4F7D-44D1-A3AB-36628BEC577E}" type="slidenum">
              <a:rPr lang="en-US" smtClean="0"/>
              <a:t>23</a:t>
            </a:fld>
            <a:endParaRPr lang="en-US" dirty="0"/>
          </a:p>
        </p:txBody>
      </p:sp>
    </p:spTree>
    <p:extLst>
      <p:ext uri="{BB962C8B-B14F-4D97-AF65-F5344CB8AC3E}">
        <p14:creationId xmlns:p14="http://schemas.microsoft.com/office/powerpoint/2010/main" val="2087939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Following a major disaster, you may be called upon to deal firsthand with death. This may also include pets!</a:t>
            </a:r>
          </a:p>
          <a:p>
            <a:pPr marL="0" marR="0">
              <a:spcBef>
                <a:spcPts val="0"/>
              </a:spcBef>
              <a:spcAft>
                <a:spcPts val="0"/>
              </a:spcAft>
            </a:pPr>
            <a:endParaRPr lang="en-US" sz="1200" dirty="0">
              <a:effectLst/>
              <a:latin typeface="Calibri" panose="020F0502020204030204" pitchFamily="34" charset="0"/>
              <a:ea typeface="Times New Roman" panose="02020603050405020304" pitchFamily="18" charset="0"/>
            </a:endParaRPr>
          </a:p>
          <a:p>
            <a:pPr marL="0" marR="0">
              <a:spcBef>
                <a:spcPts val="0"/>
              </a:spcBef>
              <a:spcAft>
                <a:spcPts val="0"/>
              </a:spcAft>
            </a:pPr>
            <a:r>
              <a:rPr lang="en-US" sz="1200" dirty="0">
                <a:effectLst/>
                <a:latin typeface="Calibri" panose="020F0502020204030204" pitchFamily="34" charset="0"/>
                <a:ea typeface="Times New Roman" panose="02020603050405020304" pitchFamily="18" charset="0"/>
              </a:rPr>
              <a:t>In California for a human, all “unattended” deaths are to be considered a crime until declared otherwise by the “authority having jurisdiction”. As such, neither the body nor the area surrounding the body shall be disturbed (to preserve evidence).  </a:t>
            </a:r>
          </a:p>
          <a:p>
            <a:pPr marL="0" marR="0">
              <a:spcBef>
                <a:spcPts val="0"/>
              </a:spcBef>
              <a:spcAft>
                <a:spcPts val="0"/>
              </a:spcAft>
            </a:pPr>
            <a:endParaRPr lang="en-US" sz="1200" dirty="0">
              <a:effectLst/>
              <a:latin typeface="Calibri" panose="020F0502020204030204" pitchFamily="34" charset="0"/>
              <a:ea typeface="Times New Roman" panose="02020603050405020304" pitchFamily="18" charset="0"/>
            </a:endParaRPr>
          </a:p>
          <a:p>
            <a:pPr marL="0" marR="0">
              <a:spcBef>
                <a:spcPts val="0"/>
              </a:spcBef>
              <a:spcAft>
                <a:spcPts val="0"/>
              </a:spcAft>
            </a:pPr>
            <a:r>
              <a:rPr lang="en-US" sz="1200" dirty="0">
                <a:effectLst/>
                <a:latin typeface="Calibri" panose="020F0502020204030204" pitchFamily="34" charset="0"/>
                <a:ea typeface="Times New Roman" panose="02020603050405020304" pitchFamily="18" charset="0"/>
              </a:rPr>
              <a:t>If the body is in view of affected persons, it is advisable to move those persons from the viewing area rather than disturb the body by covering.</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1200" dirty="0">
              <a:effectLst/>
              <a:latin typeface="Calibri" panose="020F0502020204030204" pitchFamily="34" charset="0"/>
              <a:ea typeface="Times New Roman" panose="02020603050405020304" pitchFamily="18" charset="0"/>
            </a:endParaRPr>
          </a:p>
          <a:p>
            <a:pPr marL="0" marR="0">
              <a:spcBef>
                <a:spcPts val="0"/>
              </a:spcBef>
              <a:spcAft>
                <a:spcPts val="0"/>
              </a:spcAft>
            </a:pPr>
            <a:r>
              <a:rPr lang="en-US" sz="1200" dirty="0">
                <a:effectLst/>
                <a:latin typeface="Calibri" panose="020F0502020204030204" pitchFamily="34" charset="0"/>
                <a:ea typeface="Times New Roman" panose="02020603050405020304" pitchFamily="18" charset="0"/>
              </a:rPr>
              <a:t>A person should be assigned to remain in the vicinity of the deceased to maintain the integrity of the scene.</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1200" dirty="0">
              <a:effectLst/>
              <a:latin typeface="Calibri" panose="020F0502020204030204" pitchFamily="34" charset="0"/>
              <a:ea typeface="Times New Roman" panose="02020603050405020304" pitchFamily="18" charset="0"/>
            </a:endParaRPr>
          </a:p>
          <a:p>
            <a:pPr marL="0" marR="0">
              <a:spcBef>
                <a:spcPts val="0"/>
              </a:spcBef>
              <a:spcAft>
                <a:spcPts val="0"/>
              </a:spcAft>
            </a:pPr>
            <a:r>
              <a:rPr lang="en-US" sz="1200" dirty="0">
                <a:effectLst/>
                <a:latin typeface="Calibri" panose="020F0502020204030204" pitchFamily="34" charset="0"/>
                <a:ea typeface="Times New Roman" panose="02020603050405020304" pitchFamily="18" charset="0"/>
              </a:rPr>
              <a:t>Unattended means “absent the presence or knowledge by a medical professional or law enforcement officer”. </a:t>
            </a:r>
            <a:endParaRPr lang="en-US" sz="1200" dirty="0">
              <a:effectLst/>
              <a:latin typeface="Calibri" panose="020F0502020204030204" pitchFamily="34" charset="0"/>
              <a:ea typeface="Calibri" panose="020F0502020204030204" pitchFamily="34" charset="0"/>
            </a:endParaRPr>
          </a:p>
          <a:p>
            <a:endParaRPr lang="en-US" sz="1200" dirty="0">
              <a:effectLst/>
              <a:latin typeface="Calibri" panose="020F0502020204030204" pitchFamily="34" charset="0"/>
              <a:ea typeface="Times New Roman" panose="02020603050405020304" pitchFamily="18" charset="0"/>
            </a:endParaRPr>
          </a:p>
          <a:p>
            <a:r>
              <a:rPr lang="en-US" sz="1200" dirty="0">
                <a:effectLst/>
                <a:latin typeface="Calibri" panose="020F0502020204030204" pitchFamily="34" charset="0"/>
                <a:ea typeface="Times New Roman" panose="02020603050405020304" pitchFamily="18" charset="0"/>
              </a:rPr>
              <a:t>For OHCC an Authority Having Jurisdiction could be a law enforcement officer, fire fighter, or coroner.</a:t>
            </a:r>
            <a:endParaRPr lang="en-US" sz="1200" dirty="0"/>
          </a:p>
          <a:p>
            <a:endParaRPr lang="en-US" dirty="0"/>
          </a:p>
        </p:txBody>
      </p:sp>
      <p:sp>
        <p:nvSpPr>
          <p:cNvPr id="4" name="Slide Number Placeholder 3"/>
          <p:cNvSpPr>
            <a:spLocks noGrp="1"/>
          </p:cNvSpPr>
          <p:nvPr>
            <p:ph type="sldNum" sz="quarter" idx="5"/>
          </p:nvPr>
        </p:nvSpPr>
        <p:spPr/>
        <p:txBody>
          <a:bodyPr/>
          <a:lstStyle/>
          <a:p>
            <a:fld id="{28232AC7-4F7D-44D1-A3AB-36628BEC577E}" type="slidenum">
              <a:rPr lang="en-US" smtClean="0"/>
              <a:t>24</a:t>
            </a:fld>
            <a:endParaRPr lang="en-US" dirty="0"/>
          </a:p>
        </p:txBody>
      </p:sp>
    </p:spTree>
    <p:extLst>
      <p:ext uri="{BB962C8B-B14F-4D97-AF65-F5344CB8AC3E}">
        <p14:creationId xmlns:p14="http://schemas.microsoft.com/office/powerpoint/2010/main" val="22991302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covered a lot of material; these are the key points.</a:t>
            </a:r>
          </a:p>
        </p:txBody>
      </p:sp>
      <p:sp>
        <p:nvSpPr>
          <p:cNvPr id="4" name="Slide Number Placeholder 3"/>
          <p:cNvSpPr>
            <a:spLocks noGrp="1"/>
          </p:cNvSpPr>
          <p:nvPr>
            <p:ph type="sldNum" sz="quarter" idx="5"/>
          </p:nvPr>
        </p:nvSpPr>
        <p:spPr/>
        <p:txBody>
          <a:bodyPr/>
          <a:lstStyle/>
          <a:p>
            <a:fld id="{28232AC7-4F7D-44D1-A3AB-36628BEC577E}" type="slidenum">
              <a:rPr lang="en-US" smtClean="0"/>
              <a:t>25</a:t>
            </a:fld>
            <a:endParaRPr lang="en-US" dirty="0"/>
          </a:p>
        </p:txBody>
      </p:sp>
    </p:spTree>
    <p:extLst>
      <p:ext uri="{BB962C8B-B14F-4D97-AF65-F5344CB8AC3E}">
        <p14:creationId xmlns:p14="http://schemas.microsoft.com/office/powerpoint/2010/main" val="37399542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attention today.  These are your reading assignments for Session 4.  Have a great day!</a:t>
            </a:r>
          </a:p>
        </p:txBody>
      </p:sp>
      <p:sp>
        <p:nvSpPr>
          <p:cNvPr id="4" name="Slide Number Placeholder 3"/>
          <p:cNvSpPr>
            <a:spLocks noGrp="1"/>
          </p:cNvSpPr>
          <p:nvPr>
            <p:ph type="sldNum" sz="quarter" idx="5"/>
          </p:nvPr>
        </p:nvSpPr>
        <p:spPr/>
        <p:txBody>
          <a:bodyPr/>
          <a:lstStyle/>
          <a:p>
            <a:fld id="{28232AC7-4F7D-44D1-A3AB-36628BEC577E}" type="slidenum">
              <a:rPr lang="en-US" smtClean="0"/>
              <a:t>26</a:t>
            </a:fld>
            <a:endParaRPr lang="en-US" dirty="0"/>
          </a:p>
        </p:txBody>
      </p:sp>
    </p:spTree>
    <p:extLst>
      <p:ext uri="{BB962C8B-B14F-4D97-AF65-F5344CB8AC3E}">
        <p14:creationId xmlns:p14="http://schemas.microsoft.com/office/powerpoint/2010/main" val="1942958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topics we will cover today.</a:t>
            </a:r>
          </a:p>
        </p:txBody>
      </p:sp>
      <p:sp>
        <p:nvSpPr>
          <p:cNvPr id="4" name="Slide Number Placeholder 3"/>
          <p:cNvSpPr>
            <a:spLocks noGrp="1"/>
          </p:cNvSpPr>
          <p:nvPr>
            <p:ph type="sldNum" sz="quarter" idx="5"/>
          </p:nvPr>
        </p:nvSpPr>
        <p:spPr/>
        <p:txBody>
          <a:bodyPr/>
          <a:lstStyle/>
          <a:p>
            <a:fld id="{28232AC7-4F7D-44D1-A3AB-36628BEC577E}" type="slidenum">
              <a:rPr lang="en-US" smtClean="0"/>
              <a:t>3</a:t>
            </a:fld>
            <a:endParaRPr lang="en-US" dirty="0"/>
          </a:p>
        </p:txBody>
      </p:sp>
    </p:spTree>
    <p:extLst>
      <p:ext uri="{BB962C8B-B14F-4D97-AF65-F5344CB8AC3E}">
        <p14:creationId xmlns:p14="http://schemas.microsoft.com/office/powerpoint/2010/main" val="3012855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PPE – </a:t>
            </a:r>
            <a:r>
              <a:rPr lang="en-US" b="1" dirty="0"/>
              <a:t>Personal Protection Equipment </a:t>
            </a:r>
            <a:r>
              <a:rPr lang="en-US" dirty="0"/>
              <a:t>– is a must.  You may not think you need it now. Part of being prepared is to have it on BEFORE you need it.  Hard Hat, Gloves and do not forget your Backpack!</a:t>
            </a:r>
          </a:p>
          <a:p>
            <a:endParaRPr lang="en-US" dirty="0"/>
          </a:p>
          <a:p>
            <a:r>
              <a:rPr lang="en-US" dirty="0"/>
              <a:t>When you report to the staging area, make sure you </a:t>
            </a:r>
            <a:r>
              <a:rPr lang="en-US" u="sng" dirty="0"/>
              <a:t>check in </a:t>
            </a:r>
            <a:r>
              <a:rPr lang="en-US" dirty="0"/>
              <a:t>so Command Staff will know you are present.  When you leave for the day … </a:t>
            </a:r>
            <a:r>
              <a:rPr lang="en-US" u="sng" dirty="0"/>
              <a:t>check out</a:t>
            </a:r>
            <a:r>
              <a:rPr lang="en-US" dirty="0"/>
              <a:t>.</a:t>
            </a:r>
          </a:p>
          <a:p>
            <a:endParaRPr lang="en-US" dirty="0"/>
          </a:p>
          <a:p>
            <a:r>
              <a:rPr lang="en-US" dirty="0"/>
              <a:t>Information is key to managing the proper response.  Remember to document … your memory is NOT good enough.  Unless you write it down, it did not happen!  If something should happen to you, your memory will not help other ERT members.  Report back your documentation to command staff as instructed.  This may be by radio and/or in hard copy.</a:t>
            </a:r>
          </a:p>
        </p:txBody>
      </p:sp>
      <p:sp>
        <p:nvSpPr>
          <p:cNvPr id="4" name="Slide Number Placeholder 3"/>
          <p:cNvSpPr>
            <a:spLocks noGrp="1"/>
          </p:cNvSpPr>
          <p:nvPr>
            <p:ph type="sldNum" sz="quarter" idx="5"/>
          </p:nvPr>
        </p:nvSpPr>
        <p:spPr/>
        <p:txBody>
          <a:bodyPr/>
          <a:lstStyle/>
          <a:p>
            <a:fld id="{28232AC7-4F7D-44D1-A3AB-36628BEC577E}" type="slidenum">
              <a:rPr lang="en-US" smtClean="0"/>
              <a:t>4</a:t>
            </a:fld>
            <a:endParaRPr lang="en-US" dirty="0"/>
          </a:p>
        </p:txBody>
      </p:sp>
    </p:spTree>
    <p:extLst>
      <p:ext uri="{BB962C8B-B14F-4D97-AF65-F5344CB8AC3E}">
        <p14:creationId xmlns:p14="http://schemas.microsoft.com/office/powerpoint/2010/main" val="750573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Aid Operations can take many forms. </a:t>
            </a:r>
            <a:r>
              <a:rPr lang="en-US" b="0" i="0" dirty="0">
                <a:solidFill>
                  <a:srgbClr val="4D5156"/>
                </a:solidFill>
                <a:effectLst/>
                <a:latin typeface="Roboto"/>
              </a:rPr>
              <a:t>Triage is the process of determining the priority of patients' treatment by the severity of their condition or likelihood of recovery with and without treatment.  </a:t>
            </a:r>
            <a:r>
              <a:rPr lang="en-US" dirty="0"/>
              <a:t>Triage/Assessment is for all so treatment can be determined.  From Walking Wounded, injured but can wait, injured and needing help NOW, and needing transportation to a medical facility.  Lastly, those who have died need to be tagged and covered. In California only the coroner, law enforcement or a Doctor can pronounce someone as died. Until that time it is considered a CRIME Scene. </a:t>
            </a:r>
          </a:p>
          <a:p>
            <a:endParaRPr lang="en-US" dirty="0"/>
          </a:p>
          <a:p>
            <a:r>
              <a:rPr lang="en-US" dirty="0"/>
              <a:t>First Aid responders also need to keep track of the supplies they are using so replacements can be ordered.</a:t>
            </a:r>
            <a:endParaRPr lang="en-US" i="1" dirty="0">
              <a:solidFill>
                <a:srgbClr val="C00000"/>
              </a:solidFill>
            </a:endParaRPr>
          </a:p>
        </p:txBody>
      </p:sp>
      <p:sp>
        <p:nvSpPr>
          <p:cNvPr id="4" name="Slide Number Placeholder 3"/>
          <p:cNvSpPr>
            <a:spLocks noGrp="1"/>
          </p:cNvSpPr>
          <p:nvPr>
            <p:ph type="sldNum" sz="quarter" idx="5"/>
          </p:nvPr>
        </p:nvSpPr>
        <p:spPr/>
        <p:txBody>
          <a:bodyPr/>
          <a:lstStyle/>
          <a:p>
            <a:fld id="{28232AC7-4F7D-44D1-A3AB-36628BEC577E}" type="slidenum">
              <a:rPr lang="en-US" smtClean="0"/>
              <a:t>5</a:t>
            </a:fld>
            <a:endParaRPr lang="en-US" dirty="0"/>
          </a:p>
        </p:txBody>
      </p:sp>
    </p:spTree>
    <p:extLst>
      <p:ext uri="{BB962C8B-B14F-4D97-AF65-F5344CB8AC3E}">
        <p14:creationId xmlns:p14="http://schemas.microsoft.com/office/powerpoint/2010/main" val="44982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“Individual Safety” is the #1 priority.  The transportation of survivors depends on the condition of the structure and level of damage.  For light damage, it may be best to move to a safe location within the home.  Moderate damage may require transporting to a safe location elsewhere.</a:t>
            </a:r>
          </a:p>
        </p:txBody>
      </p:sp>
      <p:sp>
        <p:nvSpPr>
          <p:cNvPr id="4" name="Slide Number Placeholder 3"/>
          <p:cNvSpPr>
            <a:spLocks noGrp="1"/>
          </p:cNvSpPr>
          <p:nvPr>
            <p:ph type="sldNum" sz="quarter" idx="5"/>
          </p:nvPr>
        </p:nvSpPr>
        <p:spPr/>
        <p:txBody>
          <a:bodyPr/>
          <a:lstStyle/>
          <a:p>
            <a:fld id="{28232AC7-4F7D-44D1-A3AB-36628BEC577E}" type="slidenum">
              <a:rPr lang="en-US" smtClean="0"/>
              <a:t>6</a:t>
            </a:fld>
            <a:endParaRPr lang="en-US" dirty="0"/>
          </a:p>
        </p:txBody>
      </p:sp>
    </p:spTree>
    <p:extLst>
      <p:ext uri="{BB962C8B-B14F-4D97-AF65-F5344CB8AC3E}">
        <p14:creationId xmlns:p14="http://schemas.microsoft.com/office/powerpoint/2010/main" val="1975359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coming upon an injured individual, always do a head-to-toe assessment.  Just because the person tells you what the problem is, there may be other issues they are not be aware of having.  As an ERT member does the assessment, someone else needs to document the injuries.  This could be another member of the household, neighbor or bystander.</a:t>
            </a:r>
          </a:p>
        </p:txBody>
      </p:sp>
      <p:sp>
        <p:nvSpPr>
          <p:cNvPr id="4" name="Slide Number Placeholder 3"/>
          <p:cNvSpPr>
            <a:spLocks noGrp="1"/>
          </p:cNvSpPr>
          <p:nvPr>
            <p:ph type="sldNum" sz="quarter" idx="5"/>
          </p:nvPr>
        </p:nvSpPr>
        <p:spPr/>
        <p:txBody>
          <a:bodyPr/>
          <a:lstStyle/>
          <a:p>
            <a:fld id="{28232AC7-4F7D-44D1-A3AB-36628BEC577E}" type="slidenum">
              <a:rPr lang="en-US" smtClean="0"/>
              <a:t>7</a:t>
            </a:fld>
            <a:endParaRPr lang="en-US" dirty="0"/>
          </a:p>
        </p:txBody>
      </p:sp>
    </p:spTree>
    <p:extLst>
      <p:ext uri="{BB962C8B-B14F-4D97-AF65-F5344CB8AC3E}">
        <p14:creationId xmlns:p14="http://schemas.microsoft.com/office/powerpoint/2010/main" val="2543001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at the TOP and work your way down.  If the patient is conscious, ask them if they feel pain of any kind and the level of that pain (0-10). </a:t>
            </a:r>
          </a:p>
        </p:txBody>
      </p:sp>
      <p:sp>
        <p:nvSpPr>
          <p:cNvPr id="4" name="Slide Number Placeholder 3"/>
          <p:cNvSpPr>
            <a:spLocks noGrp="1"/>
          </p:cNvSpPr>
          <p:nvPr>
            <p:ph type="sldNum" sz="quarter" idx="5"/>
          </p:nvPr>
        </p:nvSpPr>
        <p:spPr/>
        <p:txBody>
          <a:bodyPr/>
          <a:lstStyle/>
          <a:p>
            <a:fld id="{28232AC7-4F7D-44D1-A3AB-36628BEC577E}" type="slidenum">
              <a:rPr lang="en-US" smtClean="0"/>
              <a:t>8</a:t>
            </a:fld>
            <a:endParaRPr lang="en-US" dirty="0"/>
          </a:p>
        </p:txBody>
      </p:sp>
    </p:spTree>
    <p:extLst>
      <p:ext uri="{BB962C8B-B14F-4D97-AF65-F5344CB8AC3E}">
        <p14:creationId xmlns:p14="http://schemas.microsoft.com/office/powerpoint/2010/main" val="3900167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Injuries to the Head, Neck and/or Back can lead to life-threatening conditions.  When in doubt … treat the patient as if there is an injury.  You may need to use your radio to call for assistance depending on your level of first aid training.</a:t>
            </a:r>
          </a:p>
        </p:txBody>
      </p:sp>
      <p:sp>
        <p:nvSpPr>
          <p:cNvPr id="4" name="Slide Number Placeholder 3"/>
          <p:cNvSpPr>
            <a:spLocks noGrp="1"/>
          </p:cNvSpPr>
          <p:nvPr>
            <p:ph type="sldNum" sz="quarter" idx="5"/>
          </p:nvPr>
        </p:nvSpPr>
        <p:spPr/>
        <p:txBody>
          <a:bodyPr/>
          <a:lstStyle/>
          <a:p>
            <a:fld id="{28232AC7-4F7D-44D1-A3AB-36628BEC577E}" type="slidenum">
              <a:rPr lang="en-US" smtClean="0"/>
              <a:t>9</a:t>
            </a:fld>
            <a:endParaRPr lang="en-US" dirty="0"/>
          </a:p>
        </p:txBody>
      </p:sp>
    </p:spTree>
    <p:extLst>
      <p:ext uri="{BB962C8B-B14F-4D97-AF65-F5344CB8AC3E}">
        <p14:creationId xmlns:p14="http://schemas.microsoft.com/office/powerpoint/2010/main" val="12970864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86B7D5-9D73-41BF-83DA-82B7B0CE3957}"/>
              </a:ext>
            </a:extLst>
          </p:cNvPr>
          <p:cNvSpPr/>
          <p:nvPr userDrawn="1"/>
        </p:nvSpPr>
        <p:spPr>
          <a:xfrm>
            <a:off x="0" y="-2388"/>
            <a:ext cx="9144000" cy="551497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C5E2048F-5A58-44FC-BB6B-8004B92565BB}"/>
              </a:ext>
            </a:extLst>
          </p:cNvPr>
          <p:cNvSpPr>
            <a:spLocks noGrp="1"/>
          </p:cNvSpPr>
          <p:nvPr>
            <p:ph type="ctrTitle" hasCustomPrompt="1"/>
          </p:nvPr>
        </p:nvSpPr>
        <p:spPr>
          <a:xfrm>
            <a:off x="292822" y="1122365"/>
            <a:ext cx="8558357" cy="1220787"/>
          </a:xfrm>
        </p:spPr>
        <p:txBody>
          <a:bodyPr anchor="b">
            <a:normAutofit/>
          </a:bodyPr>
          <a:lstStyle>
            <a:lvl1pPr algn="ctr">
              <a:defRPr sz="5000" b="1" i="0">
                <a:solidFill>
                  <a:schemeClr val="bg1"/>
                </a:solidFill>
                <a:latin typeface="Arial" panose="020B0604020202020204" pitchFamily="34" charset="0"/>
                <a:cs typeface="Arial" panose="020B0604020202020204" pitchFamily="34" charset="0"/>
              </a:defRPr>
            </a:lvl1pPr>
          </a:lstStyle>
          <a:p>
            <a:r>
              <a:rPr lang="en-US" dirty="0"/>
              <a:t>Title</a:t>
            </a:r>
          </a:p>
        </p:txBody>
      </p:sp>
      <p:pic>
        <p:nvPicPr>
          <p:cNvPr id="5" name="Picture 4">
            <a:extLst>
              <a:ext uri="{FF2B5EF4-FFF2-40B4-BE49-F238E27FC236}">
                <a16:creationId xmlns:a16="http://schemas.microsoft.com/office/drawing/2014/main" id="{D1F19E53-3E23-440A-8EE7-959664248F9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14400" y="3672843"/>
            <a:ext cx="8229600" cy="1853184"/>
          </a:xfrm>
          <a:prstGeom prst="rect">
            <a:avLst/>
          </a:prstGeom>
        </p:spPr>
      </p:pic>
      <p:pic>
        <p:nvPicPr>
          <p:cNvPr id="8" name="Picture 7">
            <a:extLst>
              <a:ext uri="{FF2B5EF4-FFF2-40B4-BE49-F238E27FC236}">
                <a16:creationId xmlns:a16="http://schemas.microsoft.com/office/drawing/2014/main" id="{DECA4EB2-B1BA-4650-BBD8-1485D69759C0}"/>
              </a:ext>
            </a:extLst>
          </p:cNvPr>
          <p:cNvPicPr>
            <a:picLocks noChangeAspect="1"/>
          </p:cNvPicPr>
          <p:nvPr userDrawn="1"/>
        </p:nvPicPr>
        <p:blipFill>
          <a:blip r:embed="rId3"/>
          <a:stretch>
            <a:fillRect/>
          </a:stretch>
        </p:blipFill>
        <p:spPr>
          <a:xfrm>
            <a:off x="425757" y="5877108"/>
            <a:ext cx="1098056" cy="663112"/>
          </a:xfrm>
          <a:prstGeom prst="rect">
            <a:avLst/>
          </a:prstGeom>
        </p:spPr>
      </p:pic>
    </p:spTree>
    <p:extLst>
      <p:ext uri="{BB962C8B-B14F-4D97-AF65-F5344CB8AC3E}">
        <p14:creationId xmlns:p14="http://schemas.microsoft.com/office/powerpoint/2010/main" val="3658806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ed List w/PM">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C38DDE6-B4A7-0541-90DA-8FC7EEF0F91C}"/>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9" name="Picture 18">
            <a:extLst>
              <a:ext uri="{FF2B5EF4-FFF2-40B4-BE49-F238E27FC236}">
                <a16:creationId xmlns:a16="http://schemas.microsoft.com/office/drawing/2014/main" id="{83A92967-FF1D-F449-95B6-E31F83596F28}"/>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8512974" cy="4781145"/>
          </a:xfrm>
        </p:spPr>
        <p:txBody>
          <a:bodyPr>
            <a:normAutofit/>
          </a:bodyPr>
          <a:lstStyle>
            <a:lvl1pPr>
              <a:lnSpc>
                <a:spcPct val="100000"/>
              </a:lnSpc>
              <a:spcBef>
                <a:spcPts val="600"/>
              </a:spcBef>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Wingdings" panose="05000000000000000000" pitchFamily="2" charset="2"/>
              <a:buChar char="§"/>
              <a:defRPr sz="2000">
                <a:latin typeface="Arial" panose="020B0604020202020204" pitchFamily="34" charset="0"/>
                <a:cs typeface="Arial" panose="020B0604020202020204" pitchFamily="34" charset="0"/>
              </a:defRPr>
            </a:lvl3pPr>
            <a:lvl4pPr>
              <a:lnSpc>
                <a:spcPct val="100000"/>
              </a:lnSpc>
              <a:spcBef>
                <a:spcPts val="600"/>
              </a:spcBef>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sp>
        <p:nvSpPr>
          <p:cNvPr id="14" name="Title 1">
            <a:extLst>
              <a:ext uri="{FF2B5EF4-FFF2-40B4-BE49-F238E27FC236}">
                <a16:creationId xmlns:a16="http://schemas.microsoft.com/office/drawing/2014/main" id="{4E358483-0701-4610-B7F8-1CDC93B7D0EA}"/>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Text Placeholder 14">
            <a:extLst>
              <a:ext uri="{FF2B5EF4-FFF2-40B4-BE49-F238E27FC236}">
                <a16:creationId xmlns:a16="http://schemas.microsoft.com/office/drawing/2014/main" id="{01D02937-E059-4923-A2A9-5058038E867B}"/>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0" name="Content Placeholder 3">
            <a:extLst>
              <a:ext uri="{FF2B5EF4-FFF2-40B4-BE49-F238E27FC236}">
                <a16:creationId xmlns:a16="http://schemas.microsoft.com/office/drawing/2014/main" id="{30D271F4-3E44-4C14-8C4E-2D0D7A3B4513}"/>
              </a:ext>
            </a:extLst>
          </p:cNvPr>
          <p:cNvSpPr>
            <a:spLocks noGrp="1"/>
          </p:cNvSpPr>
          <p:nvPr>
            <p:ph sz="quarter" idx="12" hasCustomPrompt="1"/>
          </p:nvPr>
        </p:nvSpPr>
        <p:spPr>
          <a:xfrm>
            <a:off x="7789025" y="5881860"/>
            <a:ext cx="1022409"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pic>
        <p:nvPicPr>
          <p:cNvPr id="11" name="Picture 10">
            <a:extLst>
              <a:ext uri="{FF2B5EF4-FFF2-40B4-BE49-F238E27FC236}">
                <a16:creationId xmlns:a16="http://schemas.microsoft.com/office/drawing/2014/main" id="{4B7F944B-0E9B-4F6E-B4E2-68543DE18D0D}"/>
              </a:ext>
            </a:extLst>
          </p:cNvPr>
          <p:cNvPicPr>
            <a:picLocks noChangeAspect="1"/>
          </p:cNvPicPr>
          <p:nvPr userDrawn="1"/>
        </p:nvPicPr>
        <p:blipFill>
          <a:blip r:embed="rId3"/>
          <a:stretch>
            <a:fillRect/>
          </a:stretch>
        </p:blipFill>
        <p:spPr>
          <a:xfrm>
            <a:off x="266004" y="6054160"/>
            <a:ext cx="1098056" cy="663112"/>
          </a:xfrm>
          <a:prstGeom prst="rect">
            <a:avLst/>
          </a:prstGeom>
        </p:spPr>
      </p:pic>
      <p:sp>
        <p:nvSpPr>
          <p:cNvPr id="13" name="Text Placeholder 6">
            <a:extLst>
              <a:ext uri="{FF2B5EF4-FFF2-40B4-BE49-F238E27FC236}">
                <a16:creationId xmlns:a16="http://schemas.microsoft.com/office/drawing/2014/main" id="{A84BA62D-3327-449B-A34A-1762025DA6EB}"/>
              </a:ext>
            </a:extLst>
          </p:cNvPr>
          <p:cNvSpPr>
            <a:spLocks noGrp="1"/>
          </p:cNvSpPr>
          <p:nvPr>
            <p:ph type="body" sz="quarter" idx="10"/>
          </p:nvPr>
        </p:nvSpPr>
        <p:spPr>
          <a:xfrm>
            <a:off x="1429786" y="6385716"/>
            <a:ext cx="5851123" cy="303212"/>
          </a:xfrm>
        </p:spPr>
        <p:txBody>
          <a:bodyPr>
            <a:normAutofit/>
          </a:bodyPr>
          <a:lstStyle>
            <a:lvl1pPr>
              <a:defRPr sz="1200"/>
            </a:lvl1pPr>
          </a:lstStyle>
          <a:p>
            <a:r>
              <a:rPr lang="en-US" dirty="0"/>
              <a:t>SERT Basic Training Unit 4: Disaster First Aid Operations – Part 2   3/28/2021</a:t>
            </a:r>
          </a:p>
        </p:txBody>
      </p:sp>
    </p:spTree>
    <p:extLst>
      <p:ext uri="{BB962C8B-B14F-4D97-AF65-F5344CB8AC3E}">
        <p14:creationId xmlns:p14="http://schemas.microsoft.com/office/powerpoint/2010/main" val="2059730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mbered List w/P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FA9AEBB-8891-A342-9D8E-FDE1EF163A4C}"/>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 name="Picture 16">
            <a:extLst>
              <a:ext uri="{FF2B5EF4-FFF2-40B4-BE49-F238E27FC236}">
                <a16:creationId xmlns:a16="http://schemas.microsoft.com/office/drawing/2014/main" id="{E60EF1FA-DB3B-394B-94CA-7630D7D905AA}"/>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8529600" cy="4781145"/>
          </a:xfrm>
        </p:spPr>
        <p:txBody>
          <a:bodyPr>
            <a:normAutofit/>
          </a:bodyPr>
          <a:lstStyle>
            <a:lvl1pPr marL="514350" indent="-514350">
              <a:lnSpc>
                <a:spcPct val="100000"/>
              </a:lnSpc>
              <a:spcBef>
                <a:spcPts val="600"/>
              </a:spcBef>
              <a:buFont typeface="+mj-lt"/>
              <a:buAutoNum type="arabicPeriod"/>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Wingdings" panose="05000000000000000000" pitchFamily="2" charset="2"/>
              <a:buChar char="§"/>
              <a:defRPr sz="2000">
                <a:latin typeface="Arial" panose="020B0604020202020204" pitchFamily="34" charset="0"/>
                <a:cs typeface="Arial" panose="020B0604020202020204" pitchFamily="34" charset="0"/>
              </a:defRPr>
            </a:lvl3pPr>
            <a:lvl4pPr>
              <a:lnSpc>
                <a:spcPct val="100000"/>
              </a:lnSpc>
              <a:spcBef>
                <a:spcPts val="600"/>
              </a:spcBef>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sp>
        <p:nvSpPr>
          <p:cNvPr id="14" name="Title 1">
            <a:extLst>
              <a:ext uri="{FF2B5EF4-FFF2-40B4-BE49-F238E27FC236}">
                <a16:creationId xmlns:a16="http://schemas.microsoft.com/office/drawing/2014/main" id="{3881DF7E-501B-4BCA-95FE-16FA92C066C4}"/>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9" name="Text Placeholder 14">
            <a:extLst>
              <a:ext uri="{FF2B5EF4-FFF2-40B4-BE49-F238E27FC236}">
                <a16:creationId xmlns:a16="http://schemas.microsoft.com/office/drawing/2014/main" id="{24B06ED1-1B06-44B7-8461-057F53E18818}"/>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0" name="Content Placeholder 3">
            <a:extLst>
              <a:ext uri="{FF2B5EF4-FFF2-40B4-BE49-F238E27FC236}">
                <a16:creationId xmlns:a16="http://schemas.microsoft.com/office/drawing/2014/main" id="{1F77CCBE-2056-4A6A-AADD-907E6B311EBC}"/>
              </a:ext>
            </a:extLst>
          </p:cNvPr>
          <p:cNvSpPr>
            <a:spLocks noGrp="1"/>
          </p:cNvSpPr>
          <p:nvPr>
            <p:ph sz="quarter" idx="12" hasCustomPrompt="1"/>
          </p:nvPr>
        </p:nvSpPr>
        <p:spPr>
          <a:xfrm>
            <a:off x="7789025" y="5881860"/>
            <a:ext cx="1022409"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pic>
        <p:nvPicPr>
          <p:cNvPr id="11" name="Picture 10">
            <a:extLst>
              <a:ext uri="{FF2B5EF4-FFF2-40B4-BE49-F238E27FC236}">
                <a16:creationId xmlns:a16="http://schemas.microsoft.com/office/drawing/2014/main" id="{6E760E17-D95C-4B16-9FBF-5B4FFE0B6DD5}"/>
              </a:ext>
            </a:extLst>
          </p:cNvPr>
          <p:cNvPicPr>
            <a:picLocks noChangeAspect="1"/>
          </p:cNvPicPr>
          <p:nvPr userDrawn="1"/>
        </p:nvPicPr>
        <p:blipFill>
          <a:blip r:embed="rId3"/>
          <a:stretch>
            <a:fillRect/>
          </a:stretch>
        </p:blipFill>
        <p:spPr>
          <a:xfrm>
            <a:off x="266004" y="6054160"/>
            <a:ext cx="1098056" cy="663112"/>
          </a:xfrm>
          <a:prstGeom prst="rect">
            <a:avLst/>
          </a:prstGeom>
        </p:spPr>
      </p:pic>
      <p:sp>
        <p:nvSpPr>
          <p:cNvPr id="13" name="Text Placeholder 6">
            <a:extLst>
              <a:ext uri="{FF2B5EF4-FFF2-40B4-BE49-F238E27FC236}">
                <a16:creationId xmlns:a16="http://schemas.microsoft.com/office/drawing/2014/main" id="{708E15B6-4B7B-4C36-A2B7-D5DD4E5FF641}"/>
              </a:ext>
            </a:extLst>
          </p:cNvPr>
          <p:cNvSpPr>
            <a:spLocks noGrp="1"/>
          </p:cNvSpPr>
          <p:nvPr>
            <p:ph type="body" sz="quarter" idx="10"/>
          </p:nvPr>
        </p:nvSpPr>
        <p:spPr>
          <a:xfrm>
            <a:off x="1429786" y="6385716"/>
            <a:ext cx="5851123" cy="303212"/>
          </a:xfrm>
        </p:spPr>
        <p:txBody>
          <a:bodyPr>
            <a:normAutofit/>
          </a:bodyPr>
          <a:lstStyle>
            <a:lvl1pPr>
              <a:defRPr sz="1200"/>
            </a:lvl1pPr>
          </a:lstStyle>
          <a:p>
            <a:r>
              <a:rPr lang="en-US" dirty="0"/>
              <a:t>SERT Basic Training Unit 4: Disaster First Aid Operations – Part 2   3/28/2021</a:t>
            </a:r>
          </a:p>
        </p:txBody>
      </p:sp>
    </p:spTree>
    <p:extLst>
      <p:ext uri="{BB962C8B-B14F-4D97-AF65-F5344CB8AC3E}">
        <p14:creationId xmlns:p14="http://schemas.microsoft.com/office/powerpoint/2010/main" val="548881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Bulleted List w/PM">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1779B46-53E1-5149-8E8C-35E83EBC25FD}"/>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2" name="Picture 21">
            <a:extLst>
              <a:ext uri="{FF2B5EF4-FFF2-40B4-BE49-F238E27FC236}">
                <a16:creationId xmlns:a16="http://schemas.microsoft.com/office/drawing/2014/main" id="{EA77D519-0397-B742-A4B4-77644D4D38FF}"/>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4142622" cy="4758287"/>
          </a:xfrm>
        </p:spPr>
        <p:txBody>
          <a:bodyPr>
            <a:normAutofit/>
          </a:bodyPr>
          <a:lstStyle>
            <a:lvl1pPr>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sp>
        <p:nvSpPr>
          <p:cNvPr id="10" name="Content Placeholder 2">
            <a:extLst>
              <a:ext uri="{FF2B5EF4-FFF2-40B4-BE49-F238E27FC236}">
                <a16:creationId xmlns:a16="http://schemas.microsoft.com/office/drawing/2014/main" id="{7DD0A62F-ADCE-4FEB-9CDF-E85D05BB3432}"/>
              </a:ext>
            </a:extLst>
          </p:cNvPr>
          <p:cNvSpPr>
            <a:spLocks noGrp="1"/>
          </p:cNvSpPr>
          <p:nvPr>
            <p:ph idx="13"/>
          </p:nvPr>
        </p:nvSpPr>
        <p:spPr>
          <a:xfrm>
            <a:off x="4572000" y="1521229"/>
            <a:ext cx="4256858" cy="4758287"/>
          </a:xfrm>
        </p:spPr>
        <p:txBody>
          <a:bodyPr>
            <a:normAutofit/>
          </a:bodyPr>
          <a:lstStyle>
            <a:lvl1pPr>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F98828DD-31C9-4C41-AB97-0D5A474AF7BA}"/>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9" name="Text Placeholder 14">
            <a:extLst>
              <a:ext uri="{FF2B5EF4-FFF2-40B4-BE49-F238E27FC236}">
                <a16:creationId xmlns:a16="http://schemas.microsoft.com/office/drawing/2014/main" id="{53AEF4AA-E762-4CCB-8C4A-9592823B5FD7}"/>
              </a:ext>
            </a:extLst>
          </p:cNvPr>
          <p:cNvSpPr>
            <a:spLocks noGrp="1"/>
          </p:cNvSpPr>
          <p:nvPr>
            <p:ph type="body" sz="quarter" idx="14" hasCustomPrompt="1"/>
          </p:nvPr>
        </p:nvSpPr>
        <p:spPr>
          <a:xfrm>
            <a:off x="8030095" y="5824699"/>
            <a:ext cx="798763" cy="303212"/>
          </a:xfrm>
        </p:spPr>
        <p:txBody>
          <a:bodyPr anchor="ctr">
            <a:noAutofit/>
          </a:bodyPr>
          <a:lstStyle>
            <a:lvl1pPr marL="0" indent="0" algn="ctr">
              <a:buNone/>
              <a:defRPr sz="1200" b="1">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PM 123</a:t>
            </a:r>
            <a:endParaRPr lang="en-US" dirty="0"/>
          </a:p>
        </p:txBody>
      </p:sp>
      <p:sp>
        <p:nvSpPr>
          <p:cNvPr id="21" name="Text Placeholder 14">
            <a:extLst>
              <a:ext uri="{FF2B5EF4-FFF2-40B4-BE49-F238E27FC236}">
                <a16:creationId xmlns:a16="http://schemas.microsoft.com/office/drawing/2014/main" id="{7D4EAC7A-29D8-42A5-A75B-CEE1CDA8A477}"/>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7" name="Content Placeholder 3">
            <a:extLst>
              <a:ext uri="{FF2B5EF4-FFF2-40B4-BE49-F238E27FC236}">
                <a16:creationId xmlns:a16="http://schemas.microsoft.com/office/drawing/2014/main" id="{579F7116-2CE5-4A1C-9C55-E527BC72118A}"/>
              </a:ext>
            </a:extLst>
          </p:cNvPr>
          <p:cNvSpPr>
            <a:spLocks noGrp="1"/>
          </p:cNvSpPr>
          <p:nvPr>
            <p:ph sz="quarter" idx="12" hasCustomPrompt="1"/>
          </p:nvPr>
        </p:nvSpPr>
        <p:spPr>
          <a:xfrm>
            <a:off x="7789025" y="5881860"/>
            <a:ext cx="1022409"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pic>
        <p:nvPicPr>
          <p:cNvPr id="14" name="Picture 13">
            <a:extLst>
              <a:ext uri="{FF2B5EF4-FFF2-40B4-BE49-F238E27FC236}">
                <a16:creationId xmlns:a16="http://schemas.microsoft.com/office/drawing/2014/main" id="{1D292570-E6C6-4E26-A011-4A4B57CCECC8}"/>
              </a:ext>
            </a:extLst>
          </p:cNvPr>
          <p:cNvPicPr>
            <a:picLocks noChangeAspect="1"/>
          </p:cNvPicPr>
          <p:nvPr userDrawn="1"/>
        </p:nvPicPr>
        <p:blipFill>
          <a:blip r:embed="rId3"/>
          <a:stretch>
            <a:fillRect/>
          </a:stretch>
        </p:blipFill>
        <p:spPr>
          <a:xfrm>
            <a:off x="266004" y="6054160"/>
            <a:ext cx="1098056" cy="663112"/>
          </a:xfrm>
          <a:prstGeom prst="rect">
            <a:avLst/>
          </a:prstGeom>
        </p:spPr>
      </p:pic>
      <p:sp>
        <p:nvSpPr>
          <p:cNvPr id="13" name="Text Placeholder 6">
            <a:extLst>
              <a:ext uri="{FF2B5EF4-FFF2-40B4-BE49-F238E27FC236}">
                <a16:creationId xmlns:a16="http://schemas.microsoft.com/office/drawing/2014/main" id="{E92C4B33-8A94-4079-BCBA-BD7A8ADFD4FA}"/>
              </a:ext>
            </a:extLst>
          </p:cNvPr>
          <p:cNvSpPr>
            <a:spLocks noGrp="1"/>
          </p:cNvSpPr>
          <p:nvPr>
            <p:ph type="body" sz="quarter" idx="10"/>
          </p:nvPr>
        </p:nvSpPr>
        <p:spPr>
          <a:xfrm>
            <a:off x="1429786" y="6385716"/>
            <a:ext cx="5851123" cy="303212"/>
          </a:xfrm>
        </p:spPr>
        <p:txBody>
          <a:bodyPr>
            <a:normAutofit/>
          </a:bodyPr>
          <a:lstStyle>
            <a:lvl1pPr>
              <a:defRPr sz="1200"/>
            </a:lvl1pPr>
          </a:lstStyle>
          <a:p>
            <a:r>
              <a:rPr lang="en-US" dirty="0"/>
              <a:t>SERT Basic Training Unit 4: Disaster First Aid Operations – Part 2   3/28/2021</a:t>
            </a:r>
          </a:p>
        </p:txBody>
      </p:sp>
    </p:spTree>
    <p:extLst>
      <p:ext uri="{BB962C8B-B14F-4D97-AF65-F5344CB8AC3E}">
        <p14:creationId xmlns:p14="http://schemas.microsoft.com/office/powerpoint/2010/main" val="3528500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86B7D5-9D73-41BF-83DA-82B7B0CE3957}"/>
              </a:ext>
            </a:extLst>
          </p:cNvPr>
          <p:cNvSpPr/>
          <p:nvPr userDrawn="1"/>
        </p:nvSpPr>
        <p:spPr>
          <a:xfrm>
            <a:off x="0" y="2964"/>
            <a:ext cx="9144000" cy="551497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5" name="Picture 4">
            <a:extLst>
              <a:ext uri="{FF2B5EF4-FFF2-40B4-BE49-F238E27FC236}">
                <a16:creationId xmlns:a16="http://schemas.microsoft.com/office/drawing/2014/main" id="{D1F19E53-3E23-440A-8EE7-959664248F9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14400" y="3677438"/>
            <a:ext cx="8229600" cy="1853184"/>
          </a:xfrm>
          <a:prstGeom prst="rect">
            <a:avLst/>
          </a:prstGeom>
        </p:spPr>
      </p:pic>
      <p:sp>
        <p:nvSpPr>
          <p:cNvPr id="6" name="Text Placeholder 5">
            <a:extLst>
              <a:ext uri="{FF2B5EF4-FFF2-40B4-BE49-F238E27FC236}">
                <a16:creationId xmlns:a16="http://schemas.microsoft.com/office/drawing/2014/main" id="{3BB55A5C-60F8-44DB-948C-104DD56B3B6F}"/>
              </a:ext>
            </a:extLst>
          </p:cNvPr>
          <p:cNvSpPr>
            <a:spLocks noGrp="1"/>
          </p:cNvSpPr>
          <p:nvPr>
            <p:ph type="body" sz="quarter" idx="10" hasCustomPrompt="1"/>
          </p:nvPr>
        </p:nvSpPr>
        <p:spPr>
          <a:xfrm>
            <a:off x="0" y="1580055"/>
            <a:ext cx="9144000" cy="897140"/>
          </a:xfrm>
        </p:spPr>
        <p:txBody>
          <a:bodyPr anchor="ctr">
            <a:normAutofit/>
          </a:bodyPr>
          <a:lstStyle>
            <a:lvl1pPr marL="0" indent="0" algn="ctr">
              <a:buNone/>
              <a:defRPr sz="5000" b="1">
                <a:solidFill>
                  <a:schemeClr val="bg1"/>
                </a:solidFill>
                <a:latin typeface="Arial" panose="020B0604020202020204" pitchFamily="34" charset="0"/>
                <a:cs typeface="Arial" panose="020B0604020202020204" pitchFamily="34" charset="0"/>
              </a:defRPr>
            </a:lvl1pPr>
          </a:lstStyle>
          <a:p>
            <a:pPr lvl="0"/>
            <a:r>
              <a:rPr lang="en-US" dirty="0"/>
              <a:t>Title</a:t>
            </a:r>
          </a:p>
        </p:txBody>
      </p:sp>
      <p:sp>
        <p:nvSpPr>
          <p:cNvPr id="11" name="Text Placeholder 10">
            <a:extLst>
              <a:ext uri="{FF2B5EF4-FFF2-40B4-BE49-F238E27FC236}">
                <a16:creationId xmlns:a16="http://schemas.microsoft.com/office/drawing/2014/main" id="{6EB4A5DE-FE85-4060-831F-4535EBE301ED}"/>
              </a:ext>
            </a:extLst>
          </p:cNvPr>
          <p:cNvSpPr>
            <a:spLocks noGrp="1"/>
          </p:cNvSpPr>
          <p:nvPr>
            <p:ph type="body" sz="quarter" idx="11" hasCustomPrompt="1"/>
          </p:nvPr>
        </p:nvSpPr>
        <p:spPr>
          <a:xfrm>
            <a:off x="0" y="2476500"/>
            <a:ext cx="9144000" cy="725488"/>
          </a:xfrm>
        </p:spPr>
        <p:txBody>
          <a:bodyPr anchor="ctr">
            <a:normAutofit/>
          </a:bodyPr>
          <a:lstStyle>
            <a:lvl1pPr marL="0" indent="0" algn="ctr">
              <a:buNone/>
              <a:defRPr sz="3400" b="1">
                <a:solidFill>
                  <a:schemeClr val="tx1"/>
                </a:solidFill>
                <a:latin typeface="Arial" panose="020B0604020202020204" pitchFamily="34" charset="0"/>
                <a:cs typeface="Arial" panose="020B0604020202020204" pitchFamily="34" charset="0"/>
              </a:defRPr>
            </a:lvl1pPr>
          </a:lstStyle>
          <a:p>
            <a:pPr lvl="0"/>
            <a:r>
              <a:rPr lang="en-US" dirty="0" err="1"/>
              <a:t>SubTitle</a:t>
            </a:r>
            <a:endParaRPr lang="en-US" dirty="0"/>
          </a:p>
        </p:txBody>
      </p:sp>
      <p:pic>
        <p:nvPicPr>
          <p:cNvPr id="8" name="Picture 7">
            <a:extLst>
              <a:ext uri="{FF2B5EF4-FFF2-40B4-BE49-F238E27FC236}">
                <a16:creationId xmlns:a16="http://schemas.microsoft.com/office/drawing/2014/main" id="{DECA4EB2-B1BA-4650-BBD8-1485D69759C0}"/>
              </a:ext>
            </a:extLst>
          </p:cNvPr>
          <p:cNvPicPr>
            <a:picLocks noChangeAspect="1"/>
          </p:cNvPicPr>
          <p:nvPr userDrawn="1"/>
        </p:nvPicPr>
        <p:blipFill>
          <a:blip r:embed="rId3"/>
          <a:stretch>
            <a:fillRect/>
          </a:stretch>
        </p:blipFill>
        <p:spPr>
          <a:xfrm>
            <a:off x="494768" y="5872795"/>
            <a:ext cx="1098056" cy="663112"/>
          </a:xfrm>
          <a:prstGeom prst="rect">
            <a:avLst/>
          </a:prstGeom>
        </p:spPr>
      </p:pic>
    </p:spTree>
    <p:extLst>
      <p:ext uri="{BB962C8B-B14F-4D97-AF65-F5344CB8AC3E}">
        <p14:creationId xmlns:p14="http://schemas.microsoft.com/office/powerpoint/2010/main" val="4009474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n-Bulleted Intro Te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86DC145-E118-4B1C-B828-C267C3F1B408}"/>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AF37DF25-4A84-449F-A44A-BC272B17B1B4}"/>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3" y="1521229"/>
            <a:ext cx="8521286" cy="4781145"/>
          </a:xfrm>
        </p:spPr>
        <p:txBody>
          <a:bodyPr>
            <a:normAutofit/>
          </a:bodyPr>
          <a:lstStyle>
            <a:lvl1pPr marL="0" indent="0">
              <a:lnSpc>
                <a:spcPct val="100000"/>
              </a:lnSpc>
              <a:spcBef>
                <a:spcPts val="600"/>
              </a:spcBef>
              <a:buNone/>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3pPr>
            <a:lvl4pPr marL="1600160" indent="-228594">
              <a:lnSpc>
                <a:spcPct val="100000"/>
              </a:lnSpc>
              <a:spcBef>
                <a:spcPts val="600"/>
              </a:spcBef>
              <a:buFont typeface="Wingdings" panose="05000000000000000000" pitchFamily="2" charset="2"/>
              <a:buChar char="§"/>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8" name="Picture 7">
            <a:extLst>
              <a:ext uri="{FF2B5EF4-FFF2-40B4-BE49-F238E27FC236}">
                <a16:creationId xmlns:a16="http://schemas.microsoft.com/office/drawing/2014/main" id="{EE3A36DD-A726-485F-AAB8-E1585FEB3ECF}"/>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18" name="Text Placeholder 14">
            <a:extLst>
              <a:ext uri="{FF2B5EF4-FFF2-40B4-BE49-F238E27FC236}">
                <a16:creationId xmlns:a16="http://schemas.microsoft.com/office/drawing/2014/main" id="{6FC8519E-E236-413F-A705-5F99B6BB6A10}"/>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pic>
        <p:nvPicPr>
          <p:cNvPr id="10" name="Picture 9">
            <a:extLst>
              <a:ext uri="{FF2B5EF4-FFF2-40B4-BE49-F238E27FC236}">
                <a16:creationId xmlns:a16="http://schemas.microsoft.com/office/drawing/2014/main" id="{DECA4EB2-B1BA-4650-BBD8-1485D69759C0}"/>
              </a:ext>
            </a:extLst>
          </p:cNvPr>
          <p:cNvPicPr>
            <a:picLocks noChangeAspect="1"/>
          </p:cNvPicPr>
          <p:nvPr userDrawn="1"/>
        </p:nvPicPr>
        <p:blipFill>
          <a:blip r:embed="rId3"/>
          <a:stretch>
            <a:fillRect/>
          </a:stretch>
        </p:blipFill>
        <p:spPr>
          <a:xfrm>
            <a:off x="266004" y="6054160"/>
            <a:ext cx="1098056" cy="663112"/>
          </a:xfrm>
          <a:prstGeom prst="rect">
            <a:avLst/>
          </a:prstGeom>
        </p:spPr>
      </p:pic>
      <p:sp>
        <p:nvSpPr>
          <p:cNvPr id="11" name="Text Placeholder 6">
            <a:extLst>
              <a:ext uri="{FF2B5EF4-FFF2-40B4-BE49-F238E27FC236}">
                <a16:creationId xmlns:a16="http://schemas.microsoft.com/office/drawing/2014/main" id="{47ED7E1E-783D-45EE-B327-2F56A1B730DF}"/>
              </a:ext>
            </a:extLst>
          </p:cNvPr>
          <p:cNvSpPr>
            <a:spLocks noGrp="1"/>
          </p:cNvSpPr>
          <p:nvPr>
            <p:ph type="body" sz="quarter" idx="10"/>
          </p:nvPr>
        </p:nvSpPr>
        <p:spPr>
          <a:xfrm>
            <a:off x="1429786" y="6385716"/>
            <a:ext cx="5851123" cy="303212"/>
          </a:xfrm>
        </p:spPr>
        <p:txBody>
          <a:bodyPr>
            <a:normAutofit/>
          </a:bodyPr>
          <a:lstStyle>
            <a:lvl1pPr>
              <a:defRPr sz="1200"/>
            </a:lvl1pPr>
          </a:lstStyle>
          <a:p>
            <a:r>
              <a:rPr lang="en-US" dirty="0"/>
              <a:t>SERT Basic Training Unit 4: Disaster First Aid Operations – Part 2   3/28/2021</a:t>
            </a:r>
          </a:p>
        </p:txBody>
      </p:sp>
    </p:spTree>
    <p:extLst>
      <p:ext uri="{BB962C8B-B14F-4D97-AF65-F5344CB8AC3E}">
        <p14:creationId xmlns:p14="http://schemas.microsoft.com/office/powerpoint/2010/main" val="769151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8E6045C-87BC-BD47-A7E5-238F848CD41B}"/>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6" name="Picture 15">
            <a:extLst>
              <a:ext uri="{FF2B5EF4-FFF2-40B4-BE49-F238E27FC236}">
                <a16:creationId xmlns:a16="http://schemas.microsoft.com/office/drawing/2014/main" id="{0510A0E6-7D1E-7B42-BEC3-3FF68A7F1FAC}"/>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1" y="1521229"/>
            <a:ext cx="8521287" cy="4781145"/>
          </a:xfrm>
        </p:spPr>
        <p:txBody>
          <a:bodyPr>
            <a:normAutofit/>
          </a:bodyPr>
          <a:lstStyle>
            <a:lvl1pPr>
              <a:lnSpc>
                <a:spcPct val="100000"/>
              </a:lnSpc>
              <a:spcBef>
                <a:spcPts val="600"/>
              </a:spcBef>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Wingdings" panose="05000000000000000000" pitchFamily="2" charset="2"/>
              <a:buChar char="§"/>
              <a:defRPr sz="2000">
                <a:latin typeface="Arial" panose="020B0604020202020204" pitchFamily="34" charset="0"/>
                <a:cs typeface="Arial" panose="020B0604020202020204" pitchFamily="34" charset="0"/>
              </a:defRPr>
            </a:lvl3pPr>
            <a:lvl4pPr>
              <a:lnSpc>
                <a:spcPct val="100000"/>
              </a:lnSpc>
              <a:spcBef>
                <a:spcPts val="600"/>
              </a:spcBef>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sp>
        <p:nvSpPr>
          <p:cNvPr id="11" name="Title 1">
            <a:extLst>
              <a:ext uri="{FF2B5EF4-FFF2-40B4-BE49-F238E27FC236}">
                <a16:creationId xmlns:a16="http://schemas.microsoft.com/office/drawing/2014/main" id="{59D7A079-868D-412D-A425-F18877D98100}"/>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0" name="Text Placeholder 14">
            <a:extLst>
              <a:ext uri="{FF2B5EF4-FFF2-40B4-BE49-F238E27FC236}">
                <a16:creationId xmlns:a16="http://schemas.microsoft.com/office/drawing/2014/main" id="{3F3F4A35-2251-41EE-98F7-6F7C80678804}"/>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pic>
        <p:nvPicPr>
          <p:cNvPr id="10" name="Picture 9">
            <a:extLst>
              <a:ext uri="{FF2B5EF4-FFF2-40B4-BE49-F238E27FC236}">
                <a16:creationId xmlns:a16="http://schemas.microsoft.com/office/drawing/2014/main" id="{F5E28F2B-8067-45D5-A6CE-84DE685826D7}"/>
              </a:ext>
            </a:extLst>
          </p:cNvPr>
          <p:cNvPicPr>
            <a:picLocks noChangeAspect="1"/>
          </p:cNvPicPr>
          <p:nvPr userDrawn="1"/>
        </p:nvPicPr>
        <p:blipFill>
          <a:blip r:embed="rId3"/>
          <a:stretch>
            <a:fillRect/>
          </a:stretch>
        </p:blipFill>
        <p:spPr>
          <a:xfrm>
            <a:off x="266004" y="6054160"/>
            <a:ext cx="1098056" cy="663112"/>
          </a:xfrm>
          <a:prstGeom prst="rect">
            <a:avLst/>
          </a:prstGeom>
        </p:spPr>
      </p:pic>
      <p:sp>
        <p:nvSpPr>
          <p:cNvPr id="13" name="Text Placeholder 6">
            <a:extLst>
              <a:ext uri="{FF2B5EF4-FFF2-40B4-BE49-F238E27FC236}">
                <a16:creationId xmlns:a16="http://schemas.microsoft.com/office/drawing/2014/main" id="{BA70F65D-10F8-4398-ACDB-0FC40E36B421}"/>
              </a:ext>
            </a:extLst>
          </p:cNvPr>
          <p:cNvSpPr>
            <a:spLocks noGrp="1"/>
          </p:cNvSpPr>
          <p:nvPr>
            <p:ph type="body" sz="quarter" idx="10"/>
          </p:nvPr>
        </p:nvSpPr>
        <p:spPr>
          <a:xfrm>
            <a:off x="1429786" y="6385716"/>
            <a:ext cx="5851123" cy="303212"/>
          </a:xfrm>
        </p:spPr>
        <p:txBody>
          <a:bodyPr>
            <a:normAutofit/>
          </a:bodyPr>
          <a:lstStyle>
            <a:lvl1pPr>
              <a:defRPr sz="1200"/>
            </a:lvl1pPr>
          </a:lstStyle>
          <a:p>
            <a:r>
              <a:rPr lang="en-US" dirty="0"/>
              <a:t>SERT Basic Training Unit 4: Disaster First Aid Operations – Part 2   3/28/2021</a:t>
            </a:r>
          </a:p>
        </p:txBody>
      </p:sp>
    </p:spTree>
    <p:extLst>
      <p:ext uri="{BB962C8B-B14F-4D97-AF65-F5344CB8AC3E}">
        <p14:creationId xmlns:p14="http://schemas.microsoft.com/office/powerpoint/2010/main" val="2541048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6D0A2C3-9207-0747-9486-E6260DD213CC}"/>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6" name="Picture 15">
            <a:extLst>
              <a:ext uri="{FF2B5EF4-FFF2-40B4-BE49-F238E27FC236}">
                <a16:creationId xmlns:a16="http://schemas.microsoft.com/office/drawing/2014/main" id="{DE212CCB-DF73-D741-AB07-0D090D0B1330}"/>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1" y="1521229"/>
            <a:ext cx="8521287" cy="4781145"/>
          </a:xfrm>
        </p:spPr>
        <p:txBody>
          <a:bodyPr>
            <a:normAutofit/>
          </a:bodyPr>
          <a:lstStyle>
            <a:lvl1pPr marL="514350" indent="-514350">
              <a:lnSpc>
                <a:spcPct val="100000"/>
              </a:lnSpc>
              <a:spcBef>
                <a:spcPts val="600"/>
              </a:spcBef>
              <a:buFont typeface="+mj-lt"/>
              <a:buAutoNum type="arabicPeriod"/>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Wingdings" panose="05000000000000000000" pitchFamily="2" charset="2"/>
              <a:buChar char="§"/>
              <a:defRPr sz="2000">
                <a:latin typeface="Arial" panose="020B0604020202020204" pitchFamily="34" charset="0"/>
                <a:cs typeface="Arial" panose="020B0604020202020204" pitchFamily="34" charset="0"/>
              </a:defRPr>
            </a:lvl3pPr>
            <a:lvl4pPr>
              <a:lnSpc>
                <a:spcPct val="100000"/>
              </a:lnSpc>
              <a:spcBef>
                <a:spcPts val="600"/>
              </a:spcBef>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sp>
        <p:nvSpPr>
          <p:cNvPr id="11" name="Title 1">
            <a:extLst>
              <a:ext uri="{FF2B5EF4-FFF2-40B4-BE49-F238E27FC236}">
                <a16:creationId xmlns:a16="http://schemas.microsoft.com/office/drawing/2014/main" id="{7B1E1DDB-163D-4DCC-ACF2-C3B8BB4FC6C9}"/>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8" name="Text Placeholder 14">
            <a:extLst>
              <a:ext uri="{FF2B5EF4-FFF2-40B4-BE49-F238E27FC236}">
                <a16:creationId xmlns:a16="http://schemas.microsoft.com/office/drawing/2014/main" id="{BD7EDDF4-A93D-4C2E-A9C1-50EF50248B29}"/>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pic>
        <p:nvPicPr>
          <p:cNvPr id="10" name="Picture 9">
            <a:extLst>
              <a:ext uri="{FF2B5EF4-FFF2-40B4-BE49-F238E27FC236}">
                <a16:creationId xmlns:a16="http://schemas.microsoft.com/office/drawing/2014/main" id="{05E6782A-D12E-4E5A-A89D-925D951D8C64}"/>
              </a:ext>
            </a:extLst>
          </p:cNvPr>
          <p:cNvPicPr>
            <a:picLocks noChangeAspect="1"/>
          </p:cNvPicPr>
          <p:nvPr userDrawn="1"/>
        </p:nvPicPr>
        <p:blipFill>
          <a:blip r:embed="rId3"/>
          <a:stretch>
            <a:fillRect/>
          </a:stretch>
        </p:blipFill>
        <p:spPr>
          <a:xfrm>
            <a:off x="266004" y="6054160"/>
            <a:ext cx="1098056" cy="663112"/>
          </a:xfrm>
          <a:prstGeom prst="rect">
            <a:avLst/>
          </a:prstGeom>
        </p:spPr>
      </p:pic>
      <p:sp>
        <p:nvSpPr>
          <p:cNvPr id="13" name="Text Placeholder 6">
            <a:extLst>
              <a:ext uri="{FF2B5EF4-FFF2-40B4-BE49-F238E27FC236}">
                <a16:creationId xmlns:a16="http://schemas.microsoft.com/office/drawing/2014/main" id="{31E3C88A-C488-4594-BCF5-31FC8191076F}"/>
              </a:ext>
            </a:extLst>
          </p:cNvPr>
          <p:cNvSpPr>
            <a:spLocks noGrp="1"/>
          </p:cNvSpPr>
          <p:nvPr>
            <p:ph type="body" sz="quarter" idx="10"/>
          </p:nvPr>
        </p:nvSpPr>
        <p:spPr>
          <a:xfrm>
            <a:off x="1429786" y="6385716"/>
            <a:ext cx="5851123" cy="303212"/>
          </a:xfrm>
        </p:spPr>
        <p:txBody>
          <a:bodyPr>
            <a:normAutofit/>
          </a:bodyPr>
          <a:lstStyle>
            <a:lvl1pPr>
              <a:defRPr sz="1200"/>
            </a:lvl1pPr>
          </a:lstStyle>
          <a:p>
            <a:r>
              <a:rPr lang="en-US" dirty="0"/>
              <a:t>SERT Basic Training Unit 4: Disaster First Aid Operations – Part 2   3/28/2021</a:t>
            </a:r>
          </a:p>
        </p:txBody>
      </p:sp>
    </p:spTree>
    <p:extLst>
      <p:ext uri="{BB962C8B-B14F-4D97-AF65-F5344CB8AC3E}">
        <p14:creationId xmlns:p14="http://schemas.microsoft.com/office/powerpoint/2010/main" val="1933098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Bulleted Lis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BA02859-13E6-5A4B-A1A2-D207A1E10F30}"/>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 name="Picture 16">
            <a:extLst>
              <a:ext uri="{FF2B5EF4-FFF2-40B4-BE49-F238E27FC236}">
                <a16:creationId xmlns:a16="http://schemas.microsoft.com/office/drawing/2014/main" id="{AE50D9DF-B7B2-8B45-8028-6376AD17322B}"/>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4142622" cy="4758287"/>
          </a:xfrm>
        </p:spPr>
        <p:txBody>
          <a:bodyPr>
            <a:normAutofit/>
          </a:bodyPr>
          <a:lstStyle>
            <a:lvl1pPr>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sp>
        <p:nvSpPr>
          <p:cNvPr id="10" name="Content Placeholder 2">
            <a:extLst>
              <a:ext uri="{FF2B5EF4-FFF2-40B4-BE49-F238E27FC236}">
                <a16:creationId xmlns:a16="http://schemas.microsoft.com/office/drawing/2014/main" id="{7DD0A62F-ADCE-4FEB-9CDF-E85D05BB3432}"/>
              </a:ext>
            </a:extLst>
          </p:cNvPr>
          <p:cNvSpPr>
            <a:spLocks noGrp="1"/>
          </p:cNvSpPr>
          <p:nvPr>
            <p:ph idx="13"/>
          </p:nvPr>
        </p:nvSpPr>
        <p:spPr>
          <a:xfrm>
            <a:off x="4572000" y="1521229"/>
            <a:ext cx="4256858" cy="4758287"/>
          </a:xfrm>
        </p:spPr>
        <p:txBody>
          <a:bodyPr>
            <a:normAutofit/>
          </a:bodyPr>
          <a:lstStyle>
            <a:lvl1pPr>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2298109F-D8F3-4DD1-88F2-60D8CD29CB75}"/>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9" name="Text Placeholder 14">
            <a:extLst>
              <a:ext uri="{FF2B5EF4-FFF2-40B4-BE49-F238E27FC236}">
                <a16:creationId xmlns:a16="http://schemas.microsoft.com/office/drawing/2014/main" id="{CD375BE8-6CDA-4A00-B406-82A2464D071F}"/>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pic>
        <p:nvPicPr>
          <p:cNvPr id="11" name="Picture 10">
            <a:extLst>
              <a:ext uri="{FF2B5EF4-FFF2-40B4-BE49-F238E27FC236}">
                <a16:creationId xmlns:a16="http://schemas.microsoft.com/office/drawing/2014/main" id="{7D26C20A-2E18-4292-8367-2A318F8F3A51}"/>
              </a:ext>
            </a:extLst>
          </p:cNvPr>
          <p:cNvPicPr>
            <a:picLocks noChangeAspect="1"/>
          </p:cNvPicPr>
          <p:nvPr userDrawn="1"/>
        </p:nvPicPr>
        <p:blipFill>
          <a:blip r:embed="rId3"/>
          <a:stretch>
            <a:fillRect/>
          </a:stretch>
        </p:blipFill>
        <p:spPr>
          <a:xfrm>
            <a:off x="266004" y="6054160"/>
            <a:ext cx="1098056" cy="663112"/>
          </a:xfrm>
          <a:prstGeom prst="rect">
            <a:avLst/>
          </a:prstGeom>
        </p:spPr>
      </p:pic>
      <p:sp>
        <p:nvSpPr>
          <p:cNvPr id="13" name="Text Placeholder 6">
            <a:extLst>
              <a:ext uri="{FF2B5EF4-FFF2-40B4-BE49-F238E27FC236}">
                <a16:creationId xmlns:a16="http://schemas.microsoft.com/office/drawing/2014/main" id="{1C121007-8178-41A3-9CA4-25F8556CE280}"/>
              </a:ext>
            </a:extLst>
          </p:cNvPr>
          <p:cNvSpPr>
            <a:spLocks noGrp="1"/>
          </p:cNvSpPr>
          <p:nvPr>
            <p:ph type="body" sz="quarter" idx="10"/>
          </p:nvPr>
        </p:nvSpPr>
        <p:spPr>
          <a:xfrm>
            <a:off x="1429786" y="6385716"/>
            <a:ext cx="5851123" cy="303212"/>
          </a:xfrm>
        </p:spPr>
        <p:txBody>
          <a:bodyPr>
            <a:normAutofit/>
          </a:bodyPr>
          <a:lstStyle>
            <a:lvl1pPr>
              <a:defRPr sz="1200"/>
            </a:lvl1pPr>
          </a:lstStyle>
          <a:p>
            <a:r>
              <a:rPr lang="en-US" dirty="0"/>
              <a:t>SERT Basic Training Unit 4: Disaster First Aid Operations – Part 2   3/28/2021</a:t>
            </a:r>
          </a:p>
        </p:txBody>
      </p:sp>
    </p:spTree>
    <p:extLst>
      <p:ext uri="{BB962C8B-B14F-4D97-AF65-F5344CB8AC3E}">
        <p14:creationId xmlns:p14="http://schemas.microsoft.com/office/powerpoint/2010/main" val="3757180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2074E5C-7F33-744D-828A-63B468ED77EB}"/>
              </a:ext>
            </a:extLst>
          </p:cNvPr>
          <p:cNvSpPr/>
          <p:nvPr userDrawn="1"/>
        </p:nvSpPr>
        <p:spPr>
          <a:xfrm>
            <a:off x="0" y="-2388"/>
            <a:ext cx="9144000" cy="551497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8">
            <a:extLst>
              <a:ext uri="{FF2B5EF4-FFF2-40B4-BE49-F238E27FC236}">
                <a16:creationId xmlns:a16="http://schemas.microsoft.com/office/drawing/2014/main" id="{6D28D238-310A-B241-A7E7-152CB9E9AC6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14400" y="3672843"/>
            <a:ext cx="8229600" cy="1853184"/>
          </a:xfrm>
          <a:prstGeom prst="rect">
            <a:avLst/>
          </a:prstGeom>
        </p:spPr>
      </p:pic>
      <p:sp>
        <p:nvSpPr>
          <p:cNvPr id="2" name="Title 1">
            <a:extLst>
              <a:ext uri="{FF2B5EF4-FFF2-40B4-BE49-F238E27FC236}">
                <a16:creationId xmlns:a16="http://schemas.microsoft.com/office/drawing/2014/main" id="{C5E2048F-5A58-44FC-BB6B-8004B92565BB}"/>
              </a:ext>
            </a:extLst>
          </p:cNvPr>
          <p:cNvSpPr>
            <a:spLocks noGrp="1"/>
          </p:cNvSpPr>
          <p:nvPr>
            <p:ph type="ctrTitle" hasCustomPrompt="1"/>
          </p:nvPr>
        </p:nvSpPr>
        <p:spPr>
          <a:xfrm>
            <a:off x="292822" y="1122365"/>
            <a:ext cx="8558357" cy="1220787"/>
          </a:xfrm>
        </p:spPr>
        <p:txBody>
          <a:bodyPr anchor="b">
            <a:normAutofit/>
          </a:bodyPr>
          <a:lstStyle>
            <a:lvl1pPr algn="ctr">
              <a:defRPr sz="5000" b="1" i="0">
                <a:solidFill>
                  <a:schemeClr val="bg1"/>
                </a:solidFill>
                <a:latin typeface="Arial" panose="020B0604020202020204" pitchFamily="34" charset="0"/>
                <a:cs typeface="Arial" panose="020B0604020202020204" pitchFamily="34" charset="0"/>
              </a:defRPr>
            </a:lvl1pPr>
          </a:lstStyle>
          <a:p>
            <a:r>
              <a:rPr lang="en-US" dirty="0"/>
              <a:t>Title</a:t>
            </a:r>
          </a:p>
        </p:txBody>
      </p:sp>
      <p:pic>
        <p:nvPicPr>
          <p:cNvPr id="7" name="Picture 6">
            <a:extLst>
              <a:ext uri="{FF2B5EF4-FFF2-40B4-BE49-F238E27FC236}">
                <a16:creationId xmlns:a16="http://schemas.microsoft.com/office/drawing/2014/main" id="{A8801979-9CDF-44F8-A4A8-D868E7CC4D9C}"/>
              </a:ext>
            </a:extLst>
          </p:cNvPr>
          <p:cNvPicPr>
            <a:picLocks noChangeAspect="1"/>
          </p:cNvPicPr>
          <p:nvPr userDrawn="1"/>
        </p:nvPicPr>
        <p:blipFill>
          <a:blip r:embed="rId3"/>
          <a:stretch>
            <a:fillRect/>
          </a:stretch>
        </p:blipFill>
        <p:spPr>
          <a:xfrm>
            <a:off x="278071" y="5941203"/>
            <a:ext cx="1098056" cy="663112"/>
          </a:xfrm>
          <a:prstGeom prst="rect">
            <a:avLst/>
          </a:prstGeom>
        </p:spPr>
      </p:pic>
    </p:spTree>
    <p:extLst>
      <p:ext uri="{BB962C8B-B14F-4D97-AF65-F5344CB8AC3E}">
        <p14:creationId xmlns:p14="http://schemas.microsoft.com/office/powerpoint/2010/main" val="2731951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DB3CC7C-8AC3-B84B-9BE9-3392D349F1BB}"/>
              </a:ext>
            </a:extLst>
          </p:cNvPr>
          <p:cNvSpPr/>
          <p:nvPr userDrawn="1"/>
        </p:nvSpPr>
        <p:spPr>
          <a:xfrm>
            <a:off x="0" y="-2388"/>
            <a:ext cx="9144000" cy="551497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8">
            <a:extLst>
              <a:ext uri="{FF2B5EF4-FFF2-40B4-BE49-F238E27FC236}">
                <a16:creationId xmlns:a16="http://schemas.microsoft.com/office/drawing/2014/main" id="{11ED5D84-B877-A943-8C87-5B77A44AF10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14400" y="3672843"/>
            <a:ext cx="8229600" cy="1853184"/>
          </a:xfrm>
          <a:prstGeom prst="rect">
            <a:avLst/>
          </a:prstGeom>
        </p:spPr>
      </p:pic>
      <p:sp>
        <p:nvSpPr>
          <p:cNvPr id="6" name="Text Placeholder 5">
            <a:extLst>
              <a:ext uri="{FF2B5EF4-FFF2-40B4-BE49-F238E27FC236}">
                <a16:creationId xmlns:a16="http://schemas.microsoft.com/office/drawing/2014/main" id="{3BB55A5C-60F8-44DB-948C-104DD56B3B6F}"/>
              </a:ext>
            </a:extLst>
          </p:cNvPr>
          <p:cNvSpPr>
            <a:spLocks noGrp="1"/>
          </p:cNvSpPr>
          <p:nvPr>
            <p:ph type="body" sz="quarter" idx="10" hasCustomPrompt="1"/>
          </p:nvPr>
        </p:nvSpPr>
        <p:spPr>
          <a:xfrm>
            <a:off x="0" y="1580055"/>
            <a:ext cx="9144000" cy="897140"/>
          </a:xfrm>
        </p:spPr>
        <p:txBody>
          <a:bodyPr anchor="ctr">
            <a:normAutofit/>
          </a:bodyPr>
          <a:lstStyle>
            <a:lvl1pPr marL="0" indent="0" algn="ctr">
              <a:buNone/>
              <a:defRPr sz="5000" b="1">
                <a:solidFill>
                  <a:schemeClr val="bg1"/>
                </a:solidFill>
                <a:latin typeface="Arial" panose="020B0604020202020204" pitchFamily="34" charset="0"/>
                <a:cs typeface="Arial" panose="020B0604020202020204" pitchFamily="34" charset="0"/>
              </a:defRPr>
            </a:lvl1pPr>
          </a:lstStyle>
          <a:p>
            <a:pPr lvl="0"/>
            <a:r>
              <a:rPr lang="en-US" dirty="0"/>
              <a:t>Title</a:t>
            </a:r>
          </a:p>
        </p:txBody>
      </p:sp>
      <p:sp>
        <p:nvSpPr>
          <p:cNvPr id="11" name="Text Placeholder 10">
            <a:extLst>
              <a:ext uri="{FF2B5EF4-FFF2-40B4-BE49-F238E27FC236}">
                <a16:creationId xmlns:a16="http://schemas.microsoft.com/office/drawing/2014/main" id="{6EB4A5DE-FE85-4060-831F-4535EBE301ED}"/>
              </a:ext>
            </a:extLst>
          </p:cNvPr>
          <p:cNvSpPr>
            <a:spLocks noGrp="1"/>
          </p:cNvSpPr>
          <p:nvPr>
            <p:ph type="body" sz="quarter" idx="11" hasCustomPrompt="1"/>
          </p:nvPr>
        </p:nvSpPr>
        <p:spPr>
          <a:xfrm>
            <a:off x="0" y="2476500"/>
            <a:ext cx="9144000" cy="725488"/>
          </a:xfrm>
        </p:spPr>
        <p:txBody>
          <a:bodyPr anchor="ctr">
            <a:normAutofit/>
          </a:bodyPr>
          <a:lstStyle>
            <a:lvl1pPr marL="0" indent="0" algn="ctr">
              <a:buNone/>
              <a:defRPr sz="3400" b="1">
                <a:solidFill>
                  <a:schemeClr val="tx1"/>
                </a:solidFill>
                <a:latin typeface="Arial" panose="020B0604020202020204" pitchFamily="34" charset="0"/>
                <a:cs typeface="Arial" panose="020B0604020202020204" pitchFamily="34" charset="0"/>
              </a:defRPr>
            </a:lvl1pPr>
          </a:lstStyle>
          <a:p>
            <a:pPr lvl="0"/>
            <a:r>
              <a:rPr lang="en-US" dirty="0" err="1"/>
              <a:t>SubTitle</a:t>
            </a:r>
            <a:endParaRPr lang="en-US" dirty="0"/>
          </a:p>
        </p:txBody>
      </p:sp>
      <p:pic>
        <p:nvPicPr>
          <p:cNvPr id="12" name="Picture 11">
            <a:extLst>
              <a:ext uri="{FF2B5EF4-FFF2-40B4-BE49-F238E27FC236}">
                <a16:creationId xmlns:a16="http://schemas.microsoft.com/office/drawing/2014/main" id="{E8F9DD60-5D71-471C-9ACB-1A96B7E07B69}"/>
              </a:ext>
            </a:extLst>
          </p:cNvPr>
          <p:cNvPicPr>
            <a:picLocks noChangeAspect="1"/>
          </p:cNvPicPr>
          <p:nvPr userDrawn="1"/>
        </p:nvPicPr>
        <p:blipFill>
          <a:blip r:embed="rId3"/>
          <a:stretch>
            <a:fillRect/>
          </a:stretch>
        </p:blipFill>
        <p:spPr>
          <a:xfrm>
            <a:off x="3935671" y="5797678"/>
            <a:ext cx="1490343" cy="900013"/>
          </a:xfrm>
          <a:prstGeom prst="rect">
            <a:avLst/>
          </a:prstGeom>
        </p:spPr>
      </p:pic>
    </p:spTree>
    <p:extLst>
      <p:ext uri="{BB962C8B-B14F-4D97-AF65-F5344CB8AC3E}">
        <p14:creationId xmlns:p14="http://schemas.microsoft.com/office/powerpoint/2010/main" val="3587012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n-Bulleted Intro Text w/PM">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66A5303-72BF-2E4F-A2AE-19DB2789850B}"/>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0" name="Picture 19">
            <a:extLst>
              <a:ext uri="{FF2B5EF4-FFF2-40B4-BE49-F238E27FC236}">
                <a16:creationId xmlns:a16="http://schemas.microsoft.com/office/drawing/2014/main" id="{F75180F7-F67E-2A4A-956D-AEF140B545A2}"/>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8529600" cy="4781145"/>
          </a:xfrm>
        </p:spPr>
        <p:txBody>
          <a:bodyPr>
            <a:normAutofit/>
          </a:bodyPr>
          <a:lstStyle>
            <a:lvl1pPr marL="0" indent="0">
              <a:lnSpc>
                <a:spcPct val="100000"/>
              </a:lnSpc>
              <a:spcBef>
                <a:spcPts val="600"/>
              </a:spcBef>
              <a:buNone/>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3pPr>
            <a:lvl4pPr marL="1600160" indent="-228594">
              <a:lnSpc>
                <a:spcPct val="100000"/>
              </a:lnSpc>
              <a:spcBef>
                <a:spcPts val="600"/>
              </a:spcBef>
              <a:buFont typeface="Wingdings" panose="05000000000000000000" pitchFamily="2" charset="2"/>
              <a:buChar char="§"/>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sp>
        <p:nvSpPr>
          <p:cNvPr id="14" name="Title 1">
            <a:extLst>
              <a:ext uri="{FF2B5EF4-FFF2-40B4-BE49-F238E27FC236}">
                <a16:creationId xmlns:a16="http://schemas.microsoft.com/office/drawing/2014/main" id="{3AE9D370-B5BD-4A01-BD93-E3AF2518AE4A}"/>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9" name="Text Placeholder 14">
            <a:extLst>
              <a:ext uri="{FF2B5EF4-FFF2-40B4-BE49-F238E27FC236}">
                <a16:creationId xmlns:a16="http://schemas.microsoft.com/office/drawing/2014/main" id="{C8A4DFD6-6B8A-4783-B624-3D851DA8A111}"/>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6" name="Content Placeholder 3">
            <a:extLst>
              <a:ext uri="{FF2B5EF4-FFF2-40B4-BE49-F238E27FC236}">
                <a16:creationId xmlns:a16="http://schemas.microsoft.com/office/drawing/2014/main" id="{16C3AFA8-CF49-4D54-9168-38931552E69B}"/>
              </a:ext>
            </a:extLst>
          </p:cNvPr>
          <p:cNvSpPr>
            <a:spLocks noGrp="1"/>
          </p:cNvSpPr>
          <p:nvPr>
            <p:ph sz="quarter" idx="12" hasCustomPrompt="1"/>
          </p:nvPr>
        </p:nvSpPr>
        <p:spPr>
          <a:xfrm>
            <a:off x="7789025" y="5881860"/>
            <a:ext cx="1022409"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pic>
        <p:nvPicPr>
          <p:cNvPr id="11" name="Picture 10">
            <a:extLst>
              <a:ext uri="{FF2B5EF4-FFF2-40B4-BE49-F238E27FC236}">
                <a16:creationId xmlns:a16="http://schemas.microsoft.com/office/drawing/2014/main" id="{6019793E-A08A-4B0F-A9B7-3F6C62B3514C}"/>
              </a:ext>
            </a:extLst>
          </p:cNvPr>
          <p:cNvPicPr>
            <a:picLocks noChangeAspect="1"/>
          </p:cNvPicPr>
          <p:nvPr userDrawn="1"/>
        </p:nvPicPr>
        <p:blipFill>
          <a:blip r:embed="rId3"/>
          <a:stretch>
            <a:fillRect/>
          </a:stretch>
        </p:blipFill>
        <p:spPr>
          <a:xfrm>
            <a:off x="266004" y="6054160"/>
            <a:ext cx="1098056" cy="663112"/>
          </a:xfrm>
          <a:prstGeom prst="rect">
            <a:avLst/>
          </a:prstGeom>
        </p:spPr>
      </p:pic>
      <p:sp>
        <p:nvSpPr>
          <p:cNvPr id="13" name="Text Placeholder 6">
            <a:extLst>
              <a:ext uri="{FF2B5EF4-FFF2-40B4-BE49-F238E27FC236}">
                <a16:creationId xmlns:a16="http://schemas.microsoft.com/office/drawing/2014/main" id="{932E62E8-A921-4C44-9607-E4CC3A7BB59A}"/>
              </a:ext>
            </a:extLst>
          </p:cNvPr>
          <p:cNvSpPr>
            <a:spLocks noGrp="1"/>
          </p:cNvSpPr>
          <p:nvPr>
            <p:ph type="body" sz="quarter" idx="10"/>
          </p:nvPr>
        </p:nvSpPr>
        <p:spPr>
          <a:xfrm>
            <a:off x="1429786" y="6385716"/>
            <a:ext cx="5851123" cy="303212"/>
          </a:xfrm>
        </p:spPr>
        <p:txBody>
          <a:bodyPr>
            <a:normAutofit/>
          </a:bodyPr>
          <a:lstStyle>
            <a:lvl1pPr>
              <a:defRPr sz="1200"/>
            </a:lvl1pPr>
          </a:lstStyle>
          <a:p>
            <a:r>
              <a:rPr lang="en-US" dirty="0"/>
              <a:t>SERT Basic Training Unit 4: Disaster First Aid Operations – Part 2   3/28/2021</a:t>
            </a:r>
          </a:p>
        </p:txBody>
      </p:sp>
    </p:spTree>
    <p:extLst>
      <p:ext uri="{BB962C8B-B14F-4D97-AF65-F5344CB8AC3E}">
        <p14:creationId xmlns:p14="http://schemas.microsoft.com/office/powerpoint/2010/main" val="5279090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77C4DE-535A-48A8-B070-52576141C123}"/>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dirty="0"/>
              <a:t>Slide Master w/o PM Box</a:t>
            </a:r>
          </a:p>
        </p:txBody>
      </p:sp>
      <p:sp>
        <p:nvSpPr>
          <p:cNvPr id="3" name="Text Placeholder 2">
            <a:extLst>
              <a:ext uri="{FF2B5EF4-FFF2-40B4-BE49-F238E27FC236}">
                <a16:creationId xmlns:a16="http://schemas.microsoft.com/office/drawing/2014/main" id="{D8480034-040C-4A73-B481-BC4B843FA15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4842F2-B8CF-4FBB-92F0-1AC6DDF3944C}"/>
              </a:ext>
            </a:extLst>
          </p:cNvPr>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9E4699-1F52-F941-B330-86FC90654624}" type="datetime1">
              <a:rPr lang="en-US" smtClean="0"/>
              <a:t>2/9/2026</a:t>
            </a:fld>
            <a:endParaRPr lang="en-US" dirty="0"/>
          </a:p>
        </p:txBody>
      </p:sp>
      <p:sp>
        <p:nvSpPr>
          <p:cNvPr id="5" name="Footer Placeholder 4">
            <a:extLst>
              <a:ext uri="{FF2B5EF4-FFF2-40B4-BE49-F238E27FC236}">
                <a16:creationId xmlns:a16="http://schemas.microsoft.com/office/drawing/2014/main" id="{96EF5D1E-236B-4794-BD1C-A348F4400303}"/>
              </a:ext>
            </a:extLst>
          </p:cNvPr>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6CFCAED-1C23-4596-B207-CC261274F50E}"/>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60692-8B36-4761-9A7C-D6FD3AE4FB2C}" type="slidenum">
              <a:rPr lang="en-US" smtClean="0"/>
              <a:t>‹#›</a:t>
            </a:fld>
            <a:endParaRPr lang="en-US" dirty="0"/>
          </a:p>
        </p:txBody>
      </p:sp>
    </p:spTree>
    <p:extLst>
      <p:ext uri="{BB962C8B-B14F-4D97-AF65-F5344CB8AC3E}">
        <p14:creationId xmlns:p14="http://schemas.microsoft.com/office/powerpoint/2010/main" val="3266822979"/>
      </p:ext>
    </p:extLst>
  </p:cSld>
  <p:clrMap bg1="lt1" tx1="dk1" bg2="lt2" tx2="dk2" accent1="accent1" accent2="accent2" accent3="accent3" accent4="accent4" accent5="accent5" accent6="accent6" hlink="hlink" folHlink="folHlink"/>
  <p:sldLayoutIdLst>
    <p:sldLayoutId id="2147483664" r:id="rId1"/>
    <p:sldLayoutId id="2147483676" r:id="rId2"/>
    <p:sldLayoutId id="2147483650" r:id="rId3"/>
    <p:sldLayoutId id="2147483667" r:id="rId4"/>
    <p:sldLayoutId id="2147483666" r:id="rId5"/>
    <p:sldLayoutId id="2147483665" r:id="rId6"/>
  </p:sldLayoutIdLst>
  <p:hf hdr="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77C4DE-535A-48A8-B070-52576141C123}"/>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dirty="0"/>
              <a:t>Slide Master w/ PM Box</a:t>
            </a:r>
          </a:p>
        </p:txBody>
      </p:sp>
      <p:sp>
        <p:nvSpPr>
          <p:cNvPr id="3" name="Text Placeholder 2">
            <a:extLst>
              <a:ext uri="{FF2B5EF4-FFF2-40B4-BE49-F238E27FC236}">
                <a16:creationId xmlns:a16="http://schemas.microsoft.com/office/drawing/2014/main" id="{D8480034-040C-4A73-B481-BC4B843FA15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4842F2-B8CF-4FBB-92F0-1AC6DDF3944C}"/>
              </a:ext>
            </a:extLst>
          </p:cNvPr>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38ADEE-AD62-2849-8396-D7700EA32FE1}" type="datetime1">
              <a:rPr lang="en-US" smtClean="0"/>
              <a:t>2/9/2026</a:t>
            </a:fld>
            <a:endParaRPr lang="en-US" dirty="0"/>
          </a:p>
        </p:txBody>
      </p:sp>
      <p:sp>
        <p:nvSpPr>
          <p:cNvPr id="5" name="Footer Placeholder 4">
            <a:extLst>
              <a:ext uri="{FF2B5EF4-FFF2-40B4-BE49-F238E27FC236}">
                <a16:creationId xmlns:a16="http://schemas.microsoft.com/office/drawing/2014/main" id="{96EF5D1E-236B-4794-BD1C-A348F4400303}"/>
              </a:ext>
            </a:extLst>
          </p:cNvPr>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6CFCAED-1C23-4596-B207-CC261274F50E}"/>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60692-8B36-4761-9A7C-D6FD3AE4FB2C}" type="slidenum">
              <a:rPr lang="en-US" smtClean="0"/>
              <a:t>‹#›</a:t>
            </a:fld>
            <a:endParaRPr lang="en-US" dirty="0"/>
          </a:p>
        </p:txBody>
      </p:sp>
    </p:spTree>
    <p:extLst>
      <p:ext uri="{BB962C8B-B14F-4D97-AF65-F5344CB8AC3E}">
        <p14:creationId xmlns:p14="http://schemas.microsoft.com/office/powerpoint/2010/main" val="264681489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Lst>
  <p:hf hdr="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0.xm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hyperlink" Target="2021SERTBasicSession%203%20-Units%204-5%20Tom%204-28-2021.pptx"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ED4E85-07F6-46DD-84C6-A8A6641BA2CF}"/>
              </a:ext>
            </a:extLst>
          </p:cNvPr>
          <p:cNvSpPr>
            <a:spLocks noGrp="1"/>
          </p:cNvSpPr>
          <p:nvPr>
            <p:ph type="title" idx="4294967295"/>
          </p:nvPr>
        </p:nvSpPr>
        <p:spPr>
          <a:xfrm>
            <a:off x="-21167" y="1902983"/>
            <a:ext cx="9289073" cy="2236938"/>
          </a:xfrm>
        </p:spPr>
        <p:txBody>
          <a:bodyPr>
            <a:normAutofit fontScale="90000"/>
          </a:bodyPr>
          <a:lstStyle/>
          <a:p>
            <a:pPr marL="0" marR="0" lvl="0" indent="0" algn="ctr" defTabSz="914377" rtl="0" eaLnBrk="1" fontAlgn="auto" latinLnBrk="0" hangingPunct="1">
              <a:lnSpc>
                <a:spcPct val="150000"/>
              </a:lnSpc>
              <a:spcBef>
                <a:spcPts val="1800"/>
              </a:spcBef>
              <a:spcAft>
                <a:spcPts val="0"/>
              </a:spcAft>
              <a:buClrTx/>
              <a:buSzTx/>
              <a:buFont typeface="Arial" panose="020B0604020202020204" pitchFamily="34" charset="0"/>
              <a:buNone/>
              <a:tabLst/>
              <a:defRPr/>
            </a:pPr>
            <a:r>
              <a:rPr lang="en-US" sz="3400" b="1" dirty="0">
                <a:solidFill>
                  <a:prstClr val="black"/>
                </a:solidFill>
                <a:latin typeface="Arial" panose="020B0604020202020204" pitchFamily="34" charset="0"/>
                <a:ea typeface="+mn-ea"/>
                <a:cs typeface="Arial" panose="020B0604020202020204" pitchFamily="34" charset="0"/>
              </a:rPr>
              <a:t>Session 3</a:t>
            </a:r>
            <a:br>
              <a:rPr lang="en-US" sz="3400" b="1" dirty="0">
                <a:solidFill>
                  <a:prstClr val="black"/>
                </a:solidFill>
                <a:latin typeface="Arial" panose="020B0604020202020204" pitchFamily="34" charset="0"/>
                <a:ea typeface="+mn-ea"/>
                <a:cs typeface="Arial" panose="020B0604020202020204" pitchFamily="34" charset="0"/>
              </a:rPr>
            </a:br>
            <a:r>
              <a:rPr lang="en-US" sz="3400" b="1" dirty="0">
                <a:solidFill>
                  <a:prstClr val="black"/>
                </a:solidFill>
                <a:latin typeface="Arial" panose="020B0604020202020204" pitchFamily="34" charset="0"/>
                <a:ea typeface="+mn-ea"/>
                <a:cs typeface="Arial" panose="020B0604020202020204" pitchFamily="34" charset="0"/>
              </a:rPr>
              <a:t>Unit 4: Disaster First Aid Operations – Part 2</a:t>
            </a:r>
            <a:br>
              <a:rPr lang="en-US" sz="3400" b="1" dirty="0">
                <a:solidFill>
                  <a:prstClr val="black"/>
                </a:solidFill>
                <a:latin typeface="Arial" panose="020B0604020202020204" pitchFamily="34" charset="0"/>
                <a:ea typeface="+mn-ea"/>
                <a:cs typeface="Arial" panose="020B0604020202020204" pitchFamily="34" charset="0"/>
              </a:rPr>
            </a:br>
            <a:r>
              <a:rPr kumimoji="0" lang="en-US" sz="3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Unit 5: Disaster Psychology</a:t>
            </a:r>
            <a:endParaRPr lang="en-US" sz="3400" b="1" dirty="0">
              <a:solidFill>
                <a:prstClr val="black"/>
              </a:solidFill>
              <a:latin typeface="Arial" panose="020B0604020202020204" pitchFamily="34" charset="0"/>
              <a:ea typeface="+mn-ea"/>
              <a:cs typeface="Arial" panose="020B0604020202020204" pitchFamily="34" charset="0"/>
            </a:endParaRPr>
          </a:p>
        </p:txBody>
      </p:sp>
      <p:sp>
        <p:nvSpPr>
          <p:cNvPr id="3" name="Text Placeholder 2">
            <a:extLst>
              <a:ext uri="{FF2B5EF4-FFF2-40B4-BE49-F238E27FC236}">
                <a16:creationId xmlns:a16="http://schemas.microsoft.com/office/drawing/2014/main" id="{834D9578-2E8F-4937-A07B-57EFFD2707E4}"/>
              </a:ext>
            </a:extLst>
          </p:cNvPr>
          <p:cNvSpPr>
            <a:spLocks noGrp="1"/>
          </p:cNvSpPr>
          <p:nvPr>
            <p:ph type="body" sz="quarter" idx="11"/>
          </p:nvPr>
        </p:nvSpPr>
        <p:spPr>
          <a:xfrm>
            <a:off x="51370" y="144966"/>
            <a:ext cx="9144000" cy="1509042"/>
          </a:xfrm>
        </p:spPr>
        <p:txBody>
          <a:bodyPr>
            <a:noAutofit/>
          </a:bodyPr>
          <a:lstStyle/>
          <a:p>
            <a:r>
              <a:rPr lang="en-US" sz="5000" dirty="0">
                <a:solidFill>
                  <a:srgbClr val="FFFFFF"/>
                </a:solidFill>
              </a:rPr>
              <a:t>OHCC</a:t>
            </a:r>
          </a:p>
          <a:p>
            <a:r>
              <a:rPr lang="en-US" sz="5000" dirty="0">
                <a:solidFill>
                  <a:srgbClr val="FFFFFF"/>
                </a:solidFill>
              </a:rPr>
              <a:t>SERT Basic Training</a:t>
            </a:r>
            <a:endParaRPr lang="en-US" sz="5000" dirty="0"/>
          </a:p>
        </p:txBody>
      </p:sp>
    </p:spTree>
    <p:extLst>
      <p:ext uri="{BB962C8B-B14F-4D97-AF65-F5344CB8AC3E}">
        <p14:creationId xmlns:p14="http://schemas.microsoft.com/office/powerpoint/2010/main" val="752159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CA87F2-36CC-4F9F-96A1-94D6978AF4F3}"/>
              </a:ext>
            </a:extLst>
          </p:cNvPr>
          <p:cNvSpPr>
            <a:spLocks noGrp="1"/>
          </p:cNvSpPr>
          <p:nvPr>
            <p:ph type="title"/>
          </p:nvPr>
        </p:nvSpPr>
        <p:spPr/>
        <p:txBody>
          <a:bodyPr/>
          <a:lstStyle/>
          <a:p>
            <a:r>
              <a:rPr lang="en-US" dirty="0"/>
              <a:t>Maintaining Hygiene</a:t>
            </a:r>
          </a:p>
        </p:txBody>
      </p:sp>
      <p:sp>
        <p:nvSpPr>
          <p:cNvPr id="2" name="Content Placeholder 1">
            <a:extLst>
              <a:ext uri="{FF2B5EF4-FFF2-40B4-BE49-F238E27FC236}">
                <a16:creationId xmlns:a16="http://schemas.microsoft.com/office/drawing/2014/main" id="{AC599E4E-D4EB-4425-B689-ED17D193FEB7}"/>
              </a:ext>
            </a:extLst>
          </p:cNvPr>
          <p:cNvSpPr>
            <a:spLocks noGrp="1"/>
          </p:cNvSpPr>
          <p:nvPr>
            <p:ph idx="1"/>
          </p:nvPr>
        </p:nvSpPr>
        <p:spPr>
          <a:xfrm>
            <a:off x="770071" y="1848531"/>
            <a:ext cx="6011638" cy="4027003"/>
          </a:xfrm>
        </p:spPr>
        <p:txBody>
          <a:bodyPr>
            <a:normAutofit/>
          </a:bodyPr>
          <a:lstStyle/>
          <a:p>
            <a:r>
              <a:rPr lang="en-US" b="1" dirty="0"/>
              <a:t>Wash hands frequently </a:t>
            </a:r>
          </a:p>
          <a:p>
            <a:pPr lvl="1"/>
            <a:r>
              <a:rPr lang="en-US" dirty="0"/>
              <a:t>Or use alcohol-based hand sanitizer. </a:t>
            </a:r>
          </a:p>
          <a:p>
            <a:pPr>
              <a:spcBef>
                <a:spcPts val="1800"/>
              </a:spcBef>
            </a:pPr>
            <a:r>
              <a:rPr lang="en-US" b="1" dirty="0"/>
              <a:t>Wear</a:t>
            </a:r>
            <a:r>
              <a:rPr lang="en-US" dirty="0"/>
              <a:t> </a:t>
            </a:r>
            <a:r>
              <a:rPr lang="en-US" b="1" dirty="0"/>
              <a:t>gloves - </a:t>
            </a:r>
            <a:r>
              <a:rPr lang="en-US" dirty="0"/>
              <a:t>non-latex</a:t>
            </a:r>
            <a:r>
              <a:rPr lang="en-US" b="1" dirty="0"/>
              <a:t>.</a:t>
            </a:r>
            <a:endParaRPr lang="en-US" dirty="0"/>
          </a:p>
          <a:p>
            <a:pPr>
              <a:spcBef>
                <a:spcPts val="1800"/>
              </a:spcBef>
            </a:pPr>
            <a:r>
              <a:rPr lang="en-US" b="1" dirty="0"/>
              <a:t>Keep dressings sterile.</a:t>
            </a:r>
          </a:p>
          <a:p>
            <a:pPr>
              <a:spcBef>
                <a:spcPts val="1800"/>
              </a:spcBef>
            </a:pPr>
            <a:r>
              <a:rPr lang="en-US" b="1" dirty="0"/>
              <a:t>Wash areas </a:t>
            </a:r>
            <a:r>
              <a:rPr lang="en-US" dirty="0"/>
              <a:t>that come in contact with body fluids.</a:t>
            </a:r>
          </a:p>
          <a:p>
            <a:pPr>
              <a:spcBef>
                <a:spcPts val="1800"/>
              </a:spcBef>
            </a:pPr>
            <a:r>
              <a:rPr lang="en-US" b="1" dirty="0"/>
              <a:t>Wear a face mask</a:t>
            </a:r>
            <a:r>
              <a:rPr lang="en-US" dirty="0"/>
              <a:t>. </a:t>
            </a:r>
          </a:p>
        </p:txBody>
      </p:sp>
      <p:pic>
        <p:nvPicPr>
          <p:cNvPr id="6" name="Picture 5" descr="Photo of hands washing in a sink.">
            <a:extLst>
              <a:ext uri="{FF2B5EF4-FFF2-40B4-BE49-F238E27FC236}">
                <a16:creationId xmlns:a16="http://schemas.microsoft.com/office/drawing/2014/main" id="{DDF3F793-E924-4C6C-8A95-7B7CF9BBC520}"/>
              </a:ext>
            </a:extLst>
          </p:cNvPr>
          <p:cNvPicPr>
            <a:picLocks noChangeAspect="1"/>
          </p:cNvPicPr>
          <p:nvPr/>
        </p:nvPicPr>
        <p:blipFill>
          <a:blip r:embed="rId3"/>
          <a:stretch>
            <a:fillRect/>
          </a:stretch>
        </p:blipFill>
        <p:spPr>
          <a:xfrm>
            <a:off x="6696111" y="1973747"/>
            <a:ext cx="2115323" cy="3260630"/>
          </a:xfrm>
          <a:prstGeom prst="rect">
            <a:avLst/>
          </a:prstGeom>
        </p:spPr>
      </p:pic>
      <p:sp>
        <p:nvSpPr>
          <p:cNvPr id="7" name="Content Placeholder 6">
            <a:extLst>
              <a:ext uri="{FF2B5EF4-FFF2-40B4-BE49-F238E27FC236}">
                <a16:creationId xmlns:a16="http://schemas.microsoft.com/office/drawing/2014/main" id="{3C3738D8-0595-498F-905B-48CCAC8A9612}"/>
              </a:ext>
            </a:extLst>
          </p:cNvPr>
          <p:cNvSpPr>
            <a:spLocks noGrp="1"/>
          </p:cNvSpPr>
          <p:nvPr>
            <p:ph sz="quarter" idx="12"/>
          </p:nvPr>
        </p:nvSpPr>
        <p:spPr/>
        <p:txBody>
          <a:bodyPr/>
          <a:lstStyle/>
          <a:p>
            <a:r>
              <a:rPr lang="en-US" dirty="0"/>
              <a:t>PM 4-11</a:t>
            </a:r>
          </a:p>
        </p:txBody>
      </p:sp>
      <p:sp>
        <p:nvSpPr>
          <p:cNvPr id="5" name="Text Placeholder 4">
            <a:extLst>
              <a:ext uri="{FF2B5EF4-FFF2-40B4-BE49-F238E27FC236}">
                <a16:creationId xmlns:a16="http://schemas.microsoft.com/office/drawing/2014/main" id="{D1506CA5-E513-44FE-B8F5-837086E33E92}"/>
              </a:ext>
            </a:extLst>
          </p:cNvPr>
          <p:cNvSpPr>
            <a:spLocks noGrp="1"/>
          </p:cNvSpPr>
          <p:nvPr>
            <p:ph type="body" sz="quarter" idx="11"/>
          </p:nvPr>
        </p:nvSpPr>
        <p:spPr/>
        <p:txBody>
          <a:bodyPr/>
          <a:lstStyle/>
          <a:p>
            <a:r>
              <a:rPr lang="en-US" dirty="0"/>
              <a:t>4-</a:t>
            </a:r>
            <a:fld id="{4C97C709-7A9E-904E-9952-37469138D46E}" type="slidenum">
              <a:rPr lang="en-US" smtClean="0"/>
              <a:t>10</a:t>
            </a:fld>
            <a:endParaRPr lang="en-US" dirty="0"/>
          </a:p>
        </p:txBody>
      </p:sp>
      <p:sp>
        <p:nvSpPr>
          <p:cNvPr id="8" name="Text Placeholder 6">
            <a:extLst>
              <a:ext uri="{FF2B5EF4-FFF2-40B4-BE49-F238E27FC236}">
                <a16:creationId xmlns:a16="http://schemas.microsoft.com/office/drawing/2014/main" id="{519B8791-D058-4108-B379-1A83BF28F87A}"/>
              </a:ext>
            </a:extLst>
          </p:cNvPr>
          <p:cNvSpPr txBox="1">
            <a:spLocks/>
          </p:cNvSpPr>
          <p:nvPr/>
        </p:nvSpPr>
        <p:spPr>
          <a:xfrm>
            <a:off x="1429786" y="6385716"/>
            <a:ext cx="5851123" cy="303212"/>
          </a:xfrm>
          <a:prstGeom prst="rect">
            <a:avLst/>
          </a:prstGeom>
        </p:spPr>
        <p:txBody>
          <a:bodyPr vert="horz" lIns="91440" tIns="45720" rIns="91440" bIns="45720" rtlCol="0">
            <a:normAutofit fontScale="475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SERT Basic Training Unit 4: Disaster First Aid Operations – Part 2   3/28/2021</a:t>
            </a:r>
            <a:endParaRPr lang="en-US" dirty="0"/>
          </a:p>
        </p:txBody>
      </p:sp>
    </p:spTree>
    <p:extLst>
      <p:ext uri="{BB962C8B-B14F-4D97-AF65-F5344CB8AC3E}">
        <p14:creationId xmlns:p14="http://schemas.microsoft.com/office/powerpoint/2010/main" val="2674900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DE7307-D1D6-4C10-801E-DF6D6DADA657}"/>
              </a:ext>
            </a:extLst>
          </p:cNvPr>
          <p:cNvSpPr>
            <a:spLocks noGrp="1"/>
          </p:cNvSpPr>
          <p:nvPr>
            <p:ph type="title"/>
          </p:nvPr>
        </p:nvSpPr>
        <p:spPr/>
        <p:txBody>
          <a:bodyPr>
            <a:normAutofit fontScale="90000"/>
          </a:bodyPr>
          <a:lstStyle/>
          <a:p>
            <a:r>
              <a:rPr lang="en-US" dirty="0"/>
              <a:t>Session 3</a:t>
            </a:r>
            <a:br>
              <a:rPr lang="en-US" dirty="0"/>
            </a:br>
            <a:r>
              <a:rPr lang="en-US" dirty="0"/>
              <a:t>Unit 4 Summary:</a:t>
            </a:r>
            <a:r>
              <a:rPr lang="en-US" sz="800" dirty="0"/>
              <a:t> </a:t>
            </a:r>
            <a:r>
              <a:rPr lang="en-US" sz="800" dirty="0">
                <a:solidFill>
                  <a:srgbClr val="448431"/>
                </a:solidFill>
              </a:rPr>
              <a:t>(Unit 4)</a:t>
            </a:r>
            <a:endParaRPr lang="en-US" dirty="0">
              <a:solidFill>
                <a:srgbClr val="448431"/>
              </a:solidFill>
            </a:endParaRPr>
          </a:p>
        </p:txBody>
      </p:sp>
      <p:sp>
        <p:nvSpPr>
          <p:cNvPr id="2" name="Content Placeholder 1">
            <a:extLst>
              <a:ext uri="{FF2B5EF4-FFF2-40B4-BE49-F238E27FC236}">
                <a16:creationId xmlns:a16="http://schemas.microsoft.com/office/drawing/2014/main" id="{7ED06D9F-1F64-4FDD-B5EC-17EA4CB65261}"/>
              </a:ext>
            </a:extLst>
          </p:cNvPr>
          <p:cNvSpPr>
            <a:spLocks noGrp="1"/>
          </p:cNvSpPr>
          <p:nvPr>
            <p:ph idx="1"/>
          </p:nvPr>
        </p:nvSpPr>
        <p:spPr>
          <a:xfrm>
            <a:off x="1019761" y="1604571"/>
            <a:ext cx="7537268" cy="4781145"/>
          </a:xfrm>
        </p:spPr>
        <p:txBody>
          <a:bodyPr>
            <a:noAutofit/>
          </a:bodyPr>
          <a:lstStyle/>
          <a:p>
            <a:pPr>
              <a:lnSpc>
                <a:spcPct val="100000"/>
              </a:lnSpc>
              <a:spcBef>
                <a:spcPts val="0"/>
              </a:spcBef>
            </a:pPr>
            <a:r>
              <a:rPr lang="en-US" dirty="0"/>
              <a:t>During a mass casualty incident, SERT volunteers should:</a:t>
            </a:r>
          </a:p>
          <a:p>
            <a:pPr lvl="1">
              <a:lnSpc>
                <a:spcPct val="100000"/>
              </a:lnSpc>
              <a:spcBef>
                <a:spcPts val="0"/>
              </a:spcBef>
            </a:pPr>
            <a:r>
              <a:rPr lang="en-US" b="1" dirty="0"/>
              <a:t>Identify self </a:t>
            </a:r>
            <a:r>
              <a:rPr lang="en-US" dirty="0"/>
              <a:t>as SERT volunteer. </a:t>
            </a:r>
          </a:p>
          <a:p>
            <a:pPr lvl="1">
              <a:lnSpc>
                <a:spcPct val="100000"/>
              </a:lnSpc>
              <a:spcBef>
                <a:spcPts val="0"/>
              </a:spcBef>
            </a:pPr>
            <a:r>
              <a:rPr lang="en-US" b="1" dirty="0"/>
              <a:t>Assess and provide </a:t>
            </a:r>
            <a:r>
              <a:rPr lang="en-US" dirty="0"/>
              <a:t>life-saving interventions.</a:t>
            </a:r>
          </a:p>
          <a:p>
            <a:pPr lvl="1">
              <a:lnSpc>
                <a:spcPct val="100000"/>
              </a:lnSpc>
              <a:spcBef>
                <a:spcPts val="0"/>
              </a:spcBef>
            </a:pPr>
            <a:r>
              <a:rPr lang="en-US" dirty="0"/>
              <a:t>Provide </a:t>
            </a:r>
            <a:r>
              <a:rPr lang="en-US" b="1" dirty="0"/>
              <a:t>detailed information:           </a:t>
            </a:r>
            <a:r>
              <a:rPr lang="en-US" b="1" i="1" dirty="0">
                <a:solidFill>
                  <a:srgbClr val="C00000"/>
                </a:solidFill>
              </a:rPr>
              <a:t>Communication is key.</a:t>
            </a:r>
          </a:p>
          <a:p>
            <a:pPr lvl="1">
              <a:lnSpc>
                <a:spcPct val="100000"/>
              </a:lnSpc>
              <a:spcBef>
                <a:spcPts val="0"/>
              </a:spcBef>
            </a:pPr>
            <a:endParaRPr lang="en-US" sz="800" b="1" i="1" dirty="0">
              <a:solidFill>
                <a:srgbClr val="C00000"/>
              </a:solidFill>
            </a:endParaRPr>
          </a:p>
          <a:p>
            <a:pPr>
              <a:lnSpc>
                <a:spcPct val="100000"/>
              </a:lnSpc>
              <a:spcBef>
                <a:spcPts val="0"/>
              </a:spcBef>
            </a:pPr>
            <a:r>
              <a:rPr lang="en-US" b="1" dirty="0"/>
              <a:t>Head-to-toe assessments </a:t>
            </a:r>
            <a:r>
              <a:rPr lang="en-US" dirty="0"/>
              <a:t>should be:</a:t>
            </a:r>
          </a:p>
          <a:p>
            <a:pPr lvl="1">
              <a:lnSpc>
                <a:spcPct val="100000"/>
              </a:lnSpc>
              <a:spcBef>
                <a:spcPts val="0"/>
              </a:spcBef>
            </a:pPr>
            <a:r>
              <a:rPr lang="en-US" dirty="0"/>
              <a:t>Hands-on and verbal.</a:t>
            </a:r>
          </a:p>
          <a:p>
            <a:pPr lvl="1">
              <a:lnSpc>
                <a:spcPct val="100000"/>
              </a:lnSpc>
              <a:spcBef>
                <a:spcPts val="0"/>
              </a:spcBef>
            </a:pPr>
            <a:endParaRPr lang="en-US" sz="800" dirty="0"/>
          </a:p>
          <a:p>
            <a:pPr>
              <a:lnSpc>
                <a:spcPct val="100000"/>
              </a:lnSpc>
              <a:spcBef>
                <a:spcPts val="0"/>
              </a:spcBef>
            </a:pPr>
            <a:r>
              <a:rPr lang="en-US" dirty="0"/>
              <a:t>To </a:t>
            </a:r>
            <a:r>
              <a:rPr lang="en-US" b="1" dirty="0"/>
              <a:t>safeguard public health</a:t>
            </a:r>
            <a:r>
              <a:rPr lang="en-US" dirty="0"/>
              <a:t>, maintain proper hygiene and sanitation.</a:t>
            </a:r>
          </a:p>
          <a:p>
            <a:pPr>
              <a:lnSpc>
                <a:spcPct val="100000"/>
              </a:lnSpc>
              <a:spcBef>
                <a:spcPts val="0"/>
              </a:spcBef>
            </a:pPr>
            <a:endParaRPr lang="en-US" dirty="0"/>
          </a:p>
        </p:txBody>
      </p:sp>
      <p:sp>
        <p:nvSpPr>
          <p:cNvPr id="6" name="Content Placeholder 5">
            <a:extLst>
              <a:ext uri="{FF2B5EF4-FFF2-40B4-BE49-F238E27FC236}">
                <a16:creationId xmlns:a16="http://schemas.microsoft.com/office/drawing/2014/main" id="{39831D9D-881A-405E-9DAF-0D7284D85AD0}"/>
              </a:ext>
            </a:extLst>
          </p:cNvPr>
          <p:cNvSpPr>
            <a:spLocks noGrp="1"/>
          </p:cNvSpPr>
          <p:nvPr>
            <p:ph sz="quarter" idx="12"/>
          </p:nvPr>
        </p:nvSpPr>
        <p:spPr/>
        <p:txBody>
          <a:bodyPr/>
          <a:lstStyle/>
          <a:p>
            <a:r>
              <a:rPr lang="en-US" dirty="0"/>
              <a:t>PM 4-13</a:t>
            </a:r>
          </a:p>
        </p:txBody>
      </p:sp>
      <p:sp>
        <p:nvSpPr>
          <p:cNvPr id="5" name="Text Placeholder 4">
            <a:extLst>
              <a:ext uri="{FF2B5EF4-FFF2-40B4-BE49-F238E27FC236}">
                <a16:creationId xmlns:a16="http://schemas.microsoft.com/office/drawing/2014/main" id="{FA5D8614-A642-4136-9306-078E3439009E}"/>
              </a:ext>
            </a:extLst>
          </p:cNvPr>
          <p:cNvSpPr>
            <a:spLocks noGrp="1"/>
          </p:cNvSpPr>
          <p:nvPr>
            <p:ph type="body" sz="quarter" idx="11"/>
          </p:nvPr>
        </p:nvSpPr>
        <p:spPr/>
        <p:txBody>
          <a:bodyPr/>
          <a:lstStyle/>
          <a:p>
            <a:r>
              <a:rPr lang="en-US" dirty="0"/>
              <a:t>4-</a:t>
            </a:r>
            <a:fld id="{22D7703D-3CAD-DA43-976A-B59A0E976149}" type="slidenum">
              <a:rPr lang="en-US" smtClean="0"/>
              <a:t>11</a:t>
            </a:fld>
            <a:endParaRPr lang="en-US" dirty="0"/>
          </a:p>
        </p:txBody>
      </p:sp>
      <p:sp>
        <p:nvSpPr>
          <p:cNvPr id="7" name="Text Placeholder 6">
            <a:extLst>
              <a:ext uri="{FF2B5EF4-FFF2-40B4-BE49-F238E27FC236}">
                <a16:creationId xmlns:a16="http://schemas.microsoft.com/office/drawing/2014/main" id="{AF383BCE-F8B7-4ABC-A4EC-656079A1FE8A}"/>
              </a:ext>
            </a:extLst>
          </p:cNvPr>
          <p:cNvSpPr txBox="1">
            <a:spLocks/>
          </p:cNvSpPr>
          <p:nvPr/>
        </p:nvSpPr>
        <p:spPr>
          <a:xfrm>
            <a:off x="1429786" y="6385716"/>
            <a:ext cx="5851123" cy="303212"/>
          </a:xfrm>
          <a:prstGeom prst="rect">
            <a:avLst/>
          </a:prstGeom>
        </p:spPr>
        <p:txBody>
          <a:bodyPr vert="horz" lIns="91440" tIns="45720" rIns="91440" bIns="45720" rtlCol="0">
            <a:normAutofit fontScale="475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SERT Basic Training Unit 4: Disaster First Aid Operations – Part 2   3/28/2021</a:t>
            </a:r>
            <a:endParaRPr lang="en-US" dirty="0"/>
          </a:p>
        </p:txBody>
      </p:sp>
    </p:spTree>
    <p:extLst>
      <p:ext uri="{BB962C8B-B14F-4D97-AF65-F5344CB8AC3E}">
        <p14:creationId xmlns:p14="http://schemas.microsoft.com/office/powerpoint/2010/main" val="4170939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3C0031-42D6-441C-A594-0015F411E8FE}"/>
              </a:ext>
            </a:extLst>
          </p:cNvPr>
          <p:cNvSpPr>
            <a:spLocks noGrp="1"/>
          </p:cNvSpPr>
          <p:nvPr>
            <p:ph type="title" idx="4294967295"/>
          </p:nvPr>
        </p:nvSpPr>
        <p:spPr>
          <a:xfrm>
            <a:off x="628650" y="1030613"/>
            <a:ext cx="7886700" cy="1325563"/>
          </a:xfrm>
        </p:spPr>
        <p:txBody>
          <a:bodyPr>
            <a:normAutofit fontScale="90000"/>
          </a:bodyPr>
          <a:lstStyle/>
          <a:p>
            <a:pPr algn="ctr" rtl="0" eaLnBrk="1" latinLnBrk="0" hangingPunct="1"/>
            <a:r>
              <a:rPr lang="en-US" sz="5000" b="1" kern="1200" dirty="0">
                <a:solidFill>
                  <a:srgbClr val="FFFFFF"/>
                </a:solidFill>
                <a:effectLst/>
                <a:latin typeface="Arial" panose="020B0604020202020204" pitchFamily="34" charset="0"/>
                <a:ea typeface="+mn-ea"/>
                <a:cs typeface="Arial" panose="020B0604020202020204" pitchFamily="34" charset="0"/>
              </a:rPr>
              <a:t>OHCC</a:t>
            </a:r>
            <a:br>
              <a:rPr lang="en-US" sz="5000" b="1" kern="1200" dirty="0">
                <a:solidFill>
                  <a:srgbClr val="FFFFFF"/>
                </a:solidFill>
                <a:effectLst/>
                <a:latin typeface="Arial" panose="020B0604020202020204" pitchFamily="34" charset="0"/>
                <a:ea typeface="+mn-ea"/>
                <a:cs typeface="Arial" panose="020B0604020202020204" pitchFamily="34" charset="0"/>
              </a:rPr>
            </a:br>
            <a:r>
              <a:rPr lang="en-US" sz="5000" b="1" kern="1200" dirty="0">
                <a:solidFill>
                  <a:srgbClr val="FFFFFF"/>
                </a:solidFill>
                <a:effectLst/>
                <a:latin typeface="Arial" panose="020B0604020202020204" pitchFamily="34" charset="0"/>
                <a:ea typeface="+mn-ea"/>
                <a:cs typeface="Arial" panose="020B0604020202020204" pitchFamily="34" charset="0"/>
              </a:rPr>
              <a:t>SERT Basic Training</a:t>
            </a:r>
            <a:endParaRPr lang="en-US" dirty="0">
              <a:effectLst/>
            </a:endParaRPr>
          </a:p>
          <a:p>
            <a:endParaRPr lang="en-US" dirty="0"/>
          </a:p>
        </p:txBody>
      </p:sp>
      <p:sp>
        <p:nvSpPr>
          <p:cNvPr id="3" name="Text Placeholder 2">
            <a:extLst>
              <a:ext uri="{FF2B5EF4-FFF2-40B4-BE49-F238E27FC236}">
                <a16:creationId xmlns:a16="http://schemas.microsoft.com/office/drawing/2014/main" id="{96DEAD7A-F58C-4D84-9231-CCF7C7478C48}"/>
              </a:ext>
            </a:extLst>
          </p:cNvPr>
          <p:cNvSpPr>
            <a:spLocks noGrp="1"/>
          </p:cNvSpPr>
          <p:nvPr>
            <p:ph type="body" sz="quarter" idx="11"/>
          </p:nvPr>
        </p:nvSpPr>
        <p:spPr>
          <a:xfrm>
            <a:off x="0" y="2476499"/>
            <a:ext cx="9144000" cy="1282109"/>
          </a:xfrm>
        </p:spPr>
        <p:txBody>
          <a:bodyPr/>
          <a:lstStyle/>
          <a:p>
            <a:r>
              <a:rPr lang="en-US" dirty="0"/>
              <a:t>Session 3</a:t>
            </a:r>
          </a:p>
          <a:p>
            <a:r>
              <a:rPr lang="en-US" dirty="0"/>
              <a:t>Unit 5: Disaster Psychology</a:t>
            </a:r>
          </a:p>
        </p:txBody>
      </p:sp>
      <p:sp>
        <p:nvSpPr>
          <p:cNvPr id="5" name="Text Placeholder 4">
            <a:extLst>
              <a:ext uri="{FF2B5EF4-FFF2-40B4-BE49-F238E27FC236}">
                <a16:creationId xmlns:a16="http://schemas.microsoft.com/office/drawing/2014/main" id="{3FD7BF08-C61F-40D3-B1D4-2DDF3E569F3A}"/>
              </a:ext>
            </a:extLst>
          </p:cNvPr>
          <p:cNvSpPr txBox="1">
            <a:spLocks/>
          </p:cNvSpPr>
          <p:nvPr/>
        </p:nvSpPr>
        <p:spPr>
          <a:xfrm>
            <a:off x="7032567" y="6385716"/>
            <a:ext cx="1803862" cy="303212"/>
          </a:xfrm>
          <a:prstGeom prst="rect">
            <a:avLst/>
          </a:prstGeom>
        </p:spPr>
        <p:txBody>
          <a:bodyPr vert="horz" lIns="91440" tIns="45720" rIns="91440" bIns="45720" rtlCol="0" anchor="ctr">
            <a:normAutofit/>
          </a:bodyPr>
          <a:lstStyle>
            <a:lvl1pPr marL="0" indent="0" algn="ctr" defTabSz="914377" rtl="0" eaLnBrk="1" latinLnBrk="0" hangingPunct="1">
              <a:lnSpc>
                <a:spcPct val="90000"/>
              </a:lnSpc>
              <a:spcBef>
                <a:spcPts val="1000"/>
              </a:spcBef>
              <a:buFont typeface="Arial" panose="020B0604020202020204" pitchFamily="34" charset="0"/>
              <a:buNone/>
              <a:defRPr sz="3400" b="1"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200" b="0"/>
              <a:t>4-</a:t>
            </a:r>
            <a:fld id="{22D7703D-3CAD-DA43-976A-B59A0E976149}" type="slidenum">
              <a:rPr lang="en-US" sz="1200" b="0" smtClean="0"/>
              <a:pPr algn="r"/>
              <a:t>12</a:t>
            </a:fld>
            <a:endParaRPr lang="en-US" sz="1200" b="0" dirty="0"/>
          </a:p>
        </p:txBody>
      </p:sp>
    </p:spTree>
    <p:extLst>
      <p:ext uri="{BB962C8B-B14F-4D97-AF65-F5344CB8AC3E}">
        <p14:creationId xmlns:p14="http://schemas.microsoft.com/office/powerpoint/2010/main" val="1213592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0BD481-8A03-463B-B92A-26F05447A39A}"/>
              </a:ext>
            </a:extLst>
          </p:cNvPr>
          <p:cNvSpPr>
            <a:spLocks noGrp="1"/>
          </p:cNvSpPr>
          <p:nvPr>
            <p:ph type="title"/>
          </p:nvPr>
        </p:nvSpPr>
        <p:spPr/>
        <p:txBody>
          <a:bodyPr>
            <a:normAutofit fontScale="90000"/>
          </a:bodyPr>
          <a:lstStyle/>
          <a:p>
            <a:r>
              <a:rPr lang="en-US" dirty="0"/>
              <a:t>Session 3 - Unit 5 Objectives</a:t>
            </a:r>
          </a:p>
        </p:txBody>
      </p:sp>
      <p:sp>
        <p:nvSpPr>
          <p:cNvPr id="2" name="Content Placeholder 1">
            <a:extLst>
              <a:ext uri="{FF2B5EF4-FFF2-40B4-BE49-F238E27FC236}">
                <a16:creationId xmlns:a16="http://schemas.microsoft.com/office/drawing/2014/main" id="{FF79E4F0-E8F6-4BFD-9FE8-D0E436B3DAAB}"/>
              </a:ext>
            </a:extLst>
          </p:cNvPr>
          <p:cNvSpPr>
            <a:spLocks noGrp="1"/>
          </p:cNvSpPr>
          <p:nvPr>
            <p:ph idx="1"/>
          </p:nvPr>
        </p:nvSpPr>
        <p:spPr>
          <a:xfrm>
            <a:off x="574766" y="2142603"/>
            <a:ext cx="7994468" cy="3438859"/>
          </a:xfrm>
        </p:spPr>
        <p:txBody>
          <a:bodyPr/>
          <a:lstStyle/>
          <a:p>
            <a:r>
              <a:rPr lang="en-US" b="1" dirty="0"/>
              <a:t>Understand disaster trauma </a:t>
            </a:r>
            <a:r>
              <a:rPr lang="en-US" dirty="0"/>
              <a:t>for survivors and rescuers, including SERT volunteers. </a:t>
            </a:r>
          </a:p>
          <a:p>
            <a:pPr>
              <a:spcBef>
                <a:spcPts val="1800"/>
              </a:spcBef>
            </a:pPr>
            <a:r>
              <a:rPr lang="en-US" dirty="0"/>
              <a:t>List steps to take for </a:t>
            </a:r>
            <a:r>
              <a:rPr lang="en-US" b="1" dirty="0"/>
              <a:t>personal and team well-being. </a:t>
            </a:r>
          </a:p>
          <a:p>
            <a:pPr>
              <a:spcBef>
                <a:spcPts val="1800"/>
              </a:spcBef>
            </a:pPr>
            <a:r>
              <a:rPr lang="en-US" b="1" dirty="0"/>
              <a:t>Review key steps </a:t>
            </a:r>
            <a:r>
              <a:rPr lang="en-US" dirty="0"/>
              <a:t>to apply when providing aid to someone with survivor’s trauma. </a:t>
            </a:r>
          </a:p>
        </p:txBody>
      </p:sp>
      <p:sp>
        <p:nvSpPr>
          <p:cNvPr id="6" name="Content Placeholder 5">
            <a:extLst>
              <a:ext uri="{FF2B5EF4-FFF2-40B4-BE49-F238E27FC236}">
                <a16:creationId xmlns:a16="http://schemas.microsoft.com/office/drawing/2014/main" id="{B94FBDEC-3F97-4C56-8E47-D2497A332D93}"/>
              </a:ext>
            </a:extLst>
          </p:cNvPr>
          <p:cNvSpPr>
            <a:spLocks noGrp="1"/>
          </p:cNvSpPr>
          <p:nvPr>
            <p:ph sz="quarter" idx="12"/>
          </p:nvPr>
        </p:nvSpPr>
        <p:spPr/>
        <p:txBody>
          <a:bodyPr/>
          <a:lstStyle/>
          <a:p>
            <a:r>
              <a:rPr lang="en-US" dirty="0"/>
              <a:t>PM 5-1</a:t>
            </a:r>
          </a:p>
        </p:txBody>
      </p:sp>
      <p:sp>
        <p:nvSpPr>
          <p:cNvPr id="4" name="Text Placeholder 3">
            <a:extLst>
              <a:ext uri="{FF2B5EF4-FFF2-40B4-BE49-F238E27FC236}">
                <a16:creationId xmlns:a16="http://schemas.microsoft.com/office/drawing/2014/main" id="{F4EE2CA4-52A0-4DDC-922B-A2E116D6F126}"/>
              </a:ext>
            </a:extLst>
          </p:cNvPr>
          <p:cNvSpPr>
            <a:spLocks noGrp="1"/>
          </p:cNvSpPr>
          <p:nvPr>
            <p:ph type="body" sz="quarter" idx="4294967295"/>
          </p:nvPr>
        </p:nvSpPr>
        <p:spPr>
          <a:xfrm>
            <a:off x="1429787" y="6385716"/>
            <a:ext cx="5275813" cy="303212"/>
          </a:xfrm>
        </p:spPr>
        <p:txBody>
          <a:bodyPr>
            <a:noAutofit/>
          </a:bodyPr>
          <a:lstStyle/>
          <a:p>
            <a:r>
              <a:rPr lang="en-US" sz="1500" dirty="0"/>
              <a:t>SERT Basic Training Unit 5: Disaster Psychology - 3/28/2021</a:t>
            </a:r>
          </a:p>
        </p:txBody>
      </p:sp>
      <p:sp>
        <p:nvSpPr>
          <p:cNvPr id="5" name="Text Placeholder 4">
            <a:extLst>
              <a:ext uri="{FF2B5EF4-FFF2-40B4-BE49-F238E27FC236}">
                <a16:creationId xmlns:a16="http://schemas.microsoft.com/office/drawing/2014/main" id="{1EF81122-9107-4124-8060-267A41372917}"/>
              </a:ext>
            </a:extLst>
          </p:cNvPr>
          <p:cNvSpPr>
            <a:spLocks noGrp="1"/>
          </p:cNvSpPr>
          <p:nvPr>
            <p:ph type="body" sz="quarter" idx="11"/>
          </p:nvPr>
        </p:nvSpPr>
        <p:spPr/>
        <p:txBody>
          <a:bodyPr/>
          <a:lstStyle/>
          <a:p>
            <a:r>
              <a:rPr lang="en-US" dirty="0"/>
              <a:t>4-13</a:t>
            </a:r>
          </a:p>
        </p:txBody>
      </p:sp>
    </p:spTree>
    <p:extLst>
      <p:ext uri="{BB962C8B-B14F-4D97-AF65-F5344CB8AC3E}">
        <p14:creationId xmlns:p14="http://schemas.microsoft.com/office/powerpoint/2010/main" val="3428230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FD8092-B981-4437-B420-16E88F752910}"/>
              </a:ext>
            </a:extLst>
          </p:cNvPr>
          <p:cNvSpPr>
            <a:spLocks noGrp="1"/>
          </p:cNvSpPr>
          <p:nvPr>
            <p:ph type="title"/>
          </p:nvPr>
        </p:nvSpPr>
        <p:spPr/>
        <p:txBody>
          <a:bodyPr>
            <a:normAutofit fontScale="90000"/>
          </a:bodyPr>
          <a:lstStyle/>
          <a:p>
            <a:r>
              <a:rPr lang="en-US" dirty="0"/>
              <a:t>Causes of Disaster Reactions</a:t>
            </a:r>
          </a:p>
        </p:txBody>
      </p:sp>
      <p:sp>
        <p:nvSpPr>
          <p:cNvPr id="2" name="Content Placeholder 1">
            <a:extLst>
              <a:ext uri="{FF2B5EF4-FFF2-40B4-BE49-F238E27FC236}">
                <a16:creationId xmlns:a16="http://schemas.microsoft.com/office/drawing/2014/main" id="{25CA4921-4880-4BA2-8428-908A4D517AFB}"/>
              </a:ext>
            </a:extLst>
          </p:cNvPr>
          <p:cNvSpPr>
            <a:spLocks noGrp="1"/>
          </p:cNvSpPr>
          <p:nvPr>
            <p:ph idx="1"/>
          </p:nvPr>
        </p:nvSpPr>
        <p:spPr>
          <a:xfrm>
            <a:off x="814945" y="2052470"/>
            <a:ext cx="7871855" cy="3445360"/>
          </a:xfrm>
        </p:spPr>
        <p:txBody>
          <a:bodyPr>
            <a:normAutofit/>
          </a:bodyPr>
          <a:lstStyle/>
          <a:p>
            <a:r>
              <a:rPr lang="en-US" b="1" dirty="0"/>
              <a:t>Dealing with your own personal losses.</a:t>
            </a:r>
          </a:p>
          <a:p>
            <a:endParaRPr lang="en-US" b="1" dirty="0"/>
          </a:p>
          <a:p>
            <a:r>
              <a:rPr lang="en-US" dirty="0"/>
              <a:t>Working within OHCC:</a:t>
            </a:r>
          </a:p>
          <a:p>
            <a:pPr lvl="1">
              <a:spcBef>
                <a:spcPts val="1200"/>
              </a:spcBef>
            </a:pPr>
            <a:r>
              <a:rPr lang="en-US" sz="3000" dirty="0"/>
              <a:t>Assisting neighbors or friends who have also been injured.</a:t>
            </a:r>
          </a:p>
          <a:p>
            <a:pPr lvl="1"/>
            <a:r>
              <a:rPr lang="en-US" sz="3000" dirty="0"/>
              <a:t>Feeling unsafe and insecure. </a:t>
            </a:r>
          </a:p>
        </p:txBody>
      </p:sp>
      <p:sp>
        <p:nvSpPr>
          <p:cNvPr id="6" name="Content Placeholder 5">
            <a:extLst>
              <a:ext uri="{FF2B5EF4-FFF2-40B4-BE49-F238E27FC236}">
                <a16:creationId xmlns:a16="http://schemas.microsoft.com/office/drawing/2014/main" id="{83EA74EF-3AEB-41B2-97C5-662BE0DBEF7C}"/>
              </a:ext>
            </a:extLst>
          </p:cNvPr>
          <p:cNvSpPr>
            <a:spLocks noGrp="1"/>
          </p:cNvSpPr>
          <p:nvPr>
            <p:ph sz="quarter" idx="12"/>
          </p:nvPr>
        </p:nvSpPr>
        <p:spPr/>
        <p:txBody>
          <a:bodyPr/>
          <a:lstStyle/>
          <a:p>
            <a:r>
              <a:rPr lang="en-US" dirty="0"/>
              <a:t>PM 5-2</a:t>
            </a:r>
          </a:p>
        </p:txBody>
      </p:sp>
      <p:sp>
        <p:nvSpPr>
          <p:cNvPr id="5" name="Text Placeholder 4">
            <a:extLst>
              <a:ext uri="{FF2B5EF4-FFF2-40B4-BE49-F238E27FC236}">
                <a16:creationId xmlns:a16="http://schemas.microsoft.com/office/drawing/2014/main" id="{7FB86627-EDFB-433E-8949-49216BE99AFE}"/>
              </a:ext>
            </a:extLst>
          </p:cNvPr>
          <p:cNvSpPr>
            <a:spLocks noGrp="1"/>
          </p:cNvSpPr>
          <p:nvPr>
            <p:ph type="body" sz="quarter" idx="11"/>
          </p:nvPr>
        </p:nvSpPr>
        <p:spPr/>
        <p:txBody>
          <a:bodyPr/>
          <a:lstStyle/>
          <a:p>
            <a:r>
              <a:rPr lang="en-US" dirty="0"/>
              <a:t>4-14</a:t>
            </a:r>
          </a:p>
        </p:txBody>
      </p:sp>
      <p:sp>
        <p:nvSpPr>
          <p:cNvPr id="9" name="Text Placeholder 3">
            <a:extLst>
              <a:ext uri="{FF2B5EF4-FFF2-40B4-BE49-F238E27FC236}">
                <a16:creationId xmlns:a16="http://schemas.microsoft.com/office/drawing/2014/main" id="{97FBA585-A0F1-47C5-9517-9A9B37E854FB}"/>
              </a:ext>
            </a:extLst>
          </p:cNvPr>
          <p:cNvSpPr txBox="1">
            <a:spLocks/>
          </p:cNvSpPr>
          <p:nvPr/>
        </p:nvSpPr>
        <p:spPr>
          <a:xfrm>
            <a:off x="1429787" y="6385716"/>
            <a:ext cx="5275813" cy="303212"/>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a:t>SERT Basic Training Unit 5: Disaster Psychology - 3/28/2021</a:t>
            </a:r>
            <a:endParaRPr lang="en-US" sz="1500" dirty="0"/>
          </a:p>
        </p:txBody>
      </p:sp>
    </p:spTree>
    <p:extLst>
      <p:ext uri="{BB962C8B-B14F-4D97-AF65-F5344CB8AC3E}">
        <p14:creationId xmlns:p14="http://schemas.microsoft.com/office/powerpoint/2010/main" val="3033905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7C062F-CCF5-4B0D-BC35-56A5C361C3DC}"/>
              </a:ext>
            </a:extLst>
          </p:cNvPr>
          <p:cNvSpPr>
            <a:spLocks noGrp="1"/>
          </p:cNvSpPr>
          <p:nvPr>
            <p:ph type="title"/>
          </p:nvPr>
        </p:nvSpPr>
        <p:spPr/>
        <p:txBody>
          <a:bodyPr/>
          <a:lstStyle/>
          <a:p>
            <a:r>
              <a:rPr lang="en-US" dirty="0"/>
              <a:t>The Five Fs</a:t>
            </a:r>
          </a:p>
        </p:txBody>
      </p:sp>
      <p:sp>
        <p:nvSpPr>
          <p:cNvPr id="2" name="Content Placeholder 1">
            <a:extLst>
              <a:ext uri="{FF2B5EF4-FFF2-40B4-BE49-F238E27FC236}">
                <a16:creationId xmlns:a16="http://schemas.microsoft.com/office/drawing/2014/main" id="{2E96FB13-D8FC-4C95-93DE-2F5190DC7B85}"/>
              </a:ext>
            </a:extLst>
          </p:cNvPr>
          <p:cNvSpPr>
            <a:spLocks noGrp="1"/>
          </p:cNvSpPr>
          <p:nvPr>
            <p:ph idx="1"/>
          </p:nvPr>
        </p:nvSpPr>
        <p:spPr>
          <a:xfrm>
            <a:off x="1121447" y="1814771"/>
            <a:ext cx="6902413" cy="4332029"/>
          </a:xfrm>
        </p:spPr>
        <p:txBody>
          <a:bodyPr>
            <a:normAutofit/>
          </a:bodyPr>
          <a:lstStyle/>
          <a:p>
            <a:r>
              <a:rPr lang="en-US" b="1" dirty="0"/>
              <a:t>Freeze: </a:t>
            </a:r>
            <a:r>
              <a:rPr lang="en-US" dirty="0"/>
              <a:t>“Stop, look, and listen,” or be on guard and watchful.</a:t>
            </a:r>
          </a:p>
          <a:p>
            <a:pPr>
              <a:spcBef>
                <a:spcPts val="1800"/>
              </a:spcBef>
            </a:pPr>
            <a:r>
              <a:rPr lang="en-US" b="1" dirty="0"/>
              <a:t>Flight: </a:t>
            </a:r>
            <a:r>
              <a:rPr lang="en-US" dirty="0"/>
              <a:t>Flee. </a:t>
            </a:r>
          </a:p>
          <a:p>
            <a:pPr>
              <a:spcBef>
                <a:spcPts val="1800"/>
              </a:spcBef>
            </a:pPr>
            <a:r>
              <a:rPr lang="en-US" b="1" dirty="0"/>
              <a:t>Fight: </a:t>
            </a:r>
            <a:r>
              <a:rPr lang="en-US" dirty="0"/>
              <a:t>Attempt to combat the threat.</a:t>
            </a:r>
          </a:p>
          <a:p>
            <a:pPr>
              <a:spcBef>
                <a:spcPts val="1800"/>
              </a:spcBef>
            </a:pPr>
            <a:r>
              <a:rPr lang="en-US" b="1" dirty="0"/>
              <a:t>Fright: </a:t>
            </a:r>
            <a:r>
              <a:rPr lang="en-US" dirty="0"/>
              <a:t>Tonic immobility (you freeze) when in contact with a predator or playing dead. </a:t>
            </a:r>
          </a:p>
          <a:p>
            <a:r>
              <a:rPr lang="en-US" b="1" dirty="0"/>
              <a:t>Faint: </a:t>
            </a:r>
            <a:r>
              <a:rPr lang="en-US" dirty="0"/>
              <a:t>Fear-induced fainting. </a:t>
            </a:r>
          </a:p>
        </p:txBody>
      </p:sp>
      <p:sp>
        <p:nvSpPr>
          <p:cNvPr id="6" name="Content Placeholder 5">
            <a:extLst>
              <a:ext uri="{FF2B5EF4-FFF2-40B4-BE49-F238E27FC236}">
                <a16:creationId xmlns:a16="http://schemas.microsoft.com/office/drawing/2014/main" id="{8ED1F6F0-80FE-49D0-8689-99506F6F3733}"/>
              </a:ext>
            </a:extLst>
          </p:cNvPr>
          <p:cNvSpPr>
            <a:spLocks noGrp="1"/>
          </p:cNvSpPr>
          <p:nvPr>
            <p:ph sz="quarter" idx="12"/>
          </p:nvPr>
        </p:nvSpPr>
        <p:spPr/>
        <p:txBody>
          <a:bodyPr/>
          <a:lstStyle/>
          <a:p>
            <a:r>
              <a:rPr lang="en-US" dirty="0"/>
              <a:t>PM 5-2</a:t>
            </a:r>
          </a:p>
        </p:txBody>
      </p:sp>
      <p:sp>
        <p:nvSpPr>
          <p:cNvPr id="5" name="Text Placeholder 4">
            <a:extLst>
              <a:ext uri="{FF2B5EF4-FFF2-40B4-BE49-F238E27FC236}">
                <a16:creationId xmlns:a16="http://schemas.microsoft.com/office/drawing/2014/main" id="{A17B1DB9-F21F-470D-9D00-04979C8DB804}"/>
              </a:ext>
            </a:extLst>
          </p:cNvPr>
          <p:cNvSpPr>
            <a:spLocks noGrp="1"/>
          </p:cNvSpPr>
          <p:nvPr>
            <p:ph type="body" sz="quarter" idx="11"/>
          </p:nvPr>
        </p:nvSpPr>
        <p:spPr/>
        <p:txBody>
          <a:bodyPr/>
          <a:lstStyle/>
          <a:p>
            <a:r>
              <a:rPr lang="en-US" dirty="0"/>
              <a:t>4-15</a:t>
            </a:r>
          </a:p>
        </p:txBody>
      </p:sp>
      <p:sp>
        <p:nvSpPr>
          <p:cNvPr id="7" name="Text Placeholder 3">
            <a:extLst>
              <a:ext uri="{FF2B5EF4-FFF2-40B4-BE49-F238E27FC236}">
                <a16:creationId xmlns:a16="http://schemas.microsoft.com/office/drawing/2014/main" id="{B440D5BF-00E5-46FF-BA9A-9560DA648978}"/>
              </a:ext>
            </a:extLst>
          </p:cNvPr>
          <p:cNvSpPr>
            <a:spLocks noGrp="1"/>
          </p:cNvSpPr>
          <p:nvPr>
            <p:ph type="body" sz="quarter" idx="4294967295"/>
          </p:nvPr>
        </p:nvSpPr>
        <p:spPr>
          <a:xfrm>
            <a:off x="1430338" y="6384925"/>
            <a:ext cx="5072062" cy="303213"/>
          </a:xfrm>
        </p:spPr>
        <p:txBody>
          <a:bodyPr>
            <a:normAutofit fontScale="55000" lnSpcReduction="20000"/>
          </a:bodyPr>
          <a:lstStyle/>
          <a:p>
            <a:r>
              <a:rPr lang="en-US" dirty="0"/>
              <a:t>SERT Basic Training Unit 5: Disaster Psychology - 3/28/2021</a:t>
            </a:r>
          </a:p>
        </p:txBody>
      </p:sp>
    </p:spTree>
    <p:extLst>
      <p:ext uri="{BB962C8B-B14F-4D97-AF65-F5344CB8AC3E}">
        <p14:creationId xmlns:p14="http://schemas.microsoft.com/office/powerpoint/2010/main" val="3882968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F590DF-9E80-4D97-B163-9FC840FF4B1F}"/>
              </a:ext>
            </a:extLst>
          </p:cNvPr>
          <p:cNvSpPr>
            <a:spLocks noGrp="1"/>
          </p:cNvSpPr>
          <p:nvPr>
            <p:ph type="title"/>
          </p:nvPr>
        </p:nvSpPr>
        <p:spPr/>
        <p:txBody>
          <a:bodyPr>
            <a:normAutofit fontScale="90000"/>
          </a:bodyPr>
          <a:lstStyle/>
          <a:p>
            <a:r>
              <a:rPr lang="en-US" dirty="0"/>
              <a:t>Psychological Symptoms of Trauma</a:t>
            </a:r>
          </a:p>
        </p:txBody>
      </p:sp>
      <p:sp>
        <p:nvSpPr>
          <p:cNvPr id="6" name="Content Placeholder 5">
            <a:extLst>
              <a:ext uri="{FF2B5EF4-FFF2-40B4-BE49-F238E27FC236}">
                <a16:creationId xmlns:a16="http://schemas.microsoft.com/office/drawing/2014/main" id="{73065BEA-E513-40F8-B822-6FCD66DAF5D3}"/>
              </a:ext>
            </a:extLst>
          </p:cNvPr>
          <p:cNvSpPr>
            <a:spLocks noGrp="1"/>
          </p:cNvSpPr>
          <p:nvPr>
            <p:ph sz="quarter" idx="12"/>
          </p:nvPr>
        </p:nvSpPr>
        <p:spPr/>
        <p:txBody>
          <a:bodyPr/>
          <a:lstStyle/>
          <a:p>
            <a:r>
              <a:rPr lang="en-US" dirty="0"/>
              <a:t>PM 5:2-3</a:t>
            </a:r>
          </a:p>
        </p:txBody>
      </p:sp>
      <p:sp>
        <p:nvSpPr>
          <p:cNvPr id="5" name="Text Placeholder 4">
            <a:extLst>
              <a:ext uri="{FF2B5EF4-FFF2-40B4-BE49-F238E27FC236}">
                <a16:creationId xmlns:a16="http://schemas.microsoft.com/office/drawing/2014/main" id="{9A96BFCA-5624-4E94-82A4-9505599F8134}"/>
              </a:ext>
            </a:extLst>
          </p:cNvPr>
          <p:cNvSpPr>
            <a:spLocks noGrp="1"/>
          </p:cNvSpPr>
          <p:nvPr>
            <p:ph type="body" sz="quarter" idx="11"/>
          </p:nvPr>
        </p:nvSpPr>
        <p:spPr/>
        <p:txBody>
          <a:bodyPr/>
          <a:lstStyle/>
          <a:p>
            <a:r>
              <a:rPr lang="en-US" dirty="0"/>
              <a:t>4-16</a:t>
            </a:r>
          </a:p>
        </p:txBody>
      </p:sp>
      <p:pic>
        <p:nvPicPr>
          <p:cNvPr id="7" name="Picture 6">
            <a:extLst>
              <a:ext uri="{FF2B5EF4-FFF2-40B4-BE49-F238E27FC236}">
                <a16:creationId xmlns:a16="http://schemas.microsoft.com/office/drawing/2014/main" id="{846B7E00-1FE2-4BA8-A080-887077D46AE3}"/>
              </a:ext>
            </a:extLst>
          </p:cNvPr>
          <p:cNvPicPr>
            <a:picLocks noChangeAspect="1"/>
          </p:cNvPicPr>
          <p:nvPr/>
        </p:nvPicPr>
        <p:blipFill>
          <a:blip r:embed="rId3"/>
          <a:stretch>
            <a:fillRect/>
          </a:stretch>
        </p:blipFill>
        <p:spPr>
          <a:xfrm>
            <a:off x="350169" y="1980500"/>
            <a:ext cx="2857500" cy="1600200"/>
          </a:xfrm>
          <a:prstGeom prst="rect">
            <a:avLst/>
          </a:prstGeom>
        </p:spPr>
      </p:pic>
      <p:pic>
        <p:nvPicPr>
          <p:cNvPr id="8" name="Picture 7">
            <a:extLst>
              <a:ext uri="{FF2B5EF4-FFF2-40B4-BE49-F238E27FC236}">
                <a16:creationId xmlns:a16="http://schemas.microsoft.com/office/drawing/2014/main" id="{75F5FE01-B117-4693-9AC4-1DB65E1B203B}"/>
              </a:ext>
            </a:extLst>
          </p:cNvPr>
          <p:cNvPicPr>
            <a:picLocks noChangeAspect="1"/>
          </p:cNvPicPr>
          <p:nvPr/>
        </p:nvPicPr>
        <p:blipFill>
          <a:blip r:embed="rId4"/>
          <a:stretch>
            <a:fillRect/>
          </a:stretch>
        </p:blipFill>
        <p:spPr>
          <a:xfrm>
            <a:off x="3489470" y="2743845"/>
            <a:ext cx="2350722" cy="1752600"/>
          </a:xfrm>
          <a:prstGeom prst="rect">
            <a:avLst/>
          </a:prstGeom>
        </p:spPr>
      </p:pic>
      <p:pic>
        <p:nvPicPr>
          <p:cNvPr id="9" name="Picture 8">
            <a:extLst>
              <a:ext uri="{FF2B5EF4-FFF2-40B4-BE49-F238E27FC236}">
                <a16:creationId xmlns:a16="http://schemas.microsoft.com/office/drawing/2014/main" id="{2D1122FB-C763-49D3-A128-140F77A1A02A}"/>
              </a:ext>
            </a:extLst>
          </p:cNvPr>
          <p:cNvPicPr>
            <a:picLocks noChangeAspect="1"/>
          </p:cNvPicPr>
          <p:nvPr/>
        </p:nvPicPr>
        <p:blipFill>
          <a:blip r:embed="rId5"/>
          <a:stretch>
            <a:fillRect/>
          </a:stretch>
        </p:blipFill>
        <p:spPr>
          <a:xfrm>
            <a:off x="6203031" y="3426004"/>
            <a:ext cx="2590800" cy="1771650"/>
          </a:xfrm>
          <a:prstGeom prst="rect">
            <a:avLst/>
          </a:prstGeom>
        </p:spPr>
      </p:pic>
      <p:sp>
        <p:nvSpPr>
          <p:cNvPr id="11" name="TextBox 10">
            <a:extLst>
              <a:ext uri="{FF2B5EF4-FFF2-40B4-BE49-F238E27FC236}">
                <a16:creationId xmlns:a16="http://schemas.microsoft.com/office/drawing/2014/main" id="{351F9AB3-B457-4C46-8F12-0C009571EA49}"/>
              </a:ext>
            </a:extLst>
          </p:cNvPr>
          <p:cNvSpPr txBox="1"/>
          <p:nvPr/>
        </p:nvSpPr>
        <p:spPr>
          <a:xfrm>
            <a:off x="655865" y="3620145"/>
            <a:ext cx="2019718" cy="523220"/>
          </a:xfrm>
          <a:prstGeom prst="rect">
            <a:avLst/>
          </a:prstGeom>
          <a:noFill/>
        </p:spPr>
        <p:txBody>
          <a:bodyPr wrap="square">
            <a:spAutoFit/>
          </a:bodyPr>
          <a:lstStyle/>
          <a:p>
            <a:pPr marL="228594" marR="0" lvl="0" indent="-228594" algn="ctr"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Emotional</a:t>
            </a:r>
          </a:p>
        </p:txBody>
      </p:sp>
      <p:sp>
        <p:nvSpPr>
          <p:cNvPr id="13" name="TextBox 12">
            <a:extLst>
              <a:ext uri="{FF2B5EF4-FFF2-40B4-BE49-F238E27FC236}">
                <a16:creationId xmlns:a16="http://schemas.microsoft.com/office/drawing/2014/main" id="{16D960E1-4362-4432-AB40-E8D0D7DF1F64}"/>
              </a:ext>
            </a:extLst>
          </p:cNvPr>
          <p:cNvSpPr txBox="1"/>
          <p:nvPr/>
        </p:nvSpPr>
        <p:spPr>
          <a:xfrm>
            <a:off x="3675757" y="4573242"/>
            <a:ext cx="1935689" cy="523220"/>
          </a:xfrm>
          <a:prstGeom prst="rect">
            <a:avLst/>
          </a:prstGeom>
          <a:noFill/>
        </p:spPr>
        <p:txBody>
          <a:bodyPr wrap="square">
            <a:spAutoFit/>
          </a:bodyPr>
          <a:lstStyle/>
          <a:p>
            <a:pPr marL="228594" marR="0" lvl="0" indent="-228594" algn="ctr"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Cognitive</a:t>
            </a:r>
          </a:p>
        </p:txBody>
      </p:sp>
      <p:sp>
        <p:nvSpPr>
          <p:cNvPr id="15" name="Content Placeholder 14">
            <a:extLst>
              <a:ext uri="{FF2B5EF4-FFF2-40B4-BE49-F238E27FC236}">
                <a16:creationId xmlns:a16="http://schemas.microsoft.com/office/drawing/2014/main" id="{27CF7D38-F3A5-4D17-8A72-A5E8CEFE017F}"/>
              </a:ext>
            </a:extLst>
          </p:cNvPr>
          <p:cNvSpPr>
            <a:spLocks noGrp="1"/>
          </p:cNvSpPr>
          <p:nvPr>
            <p:ph idx="1"/>
          </p:nvPr>
        </p:nvSpPr>
        <p:spPr>
          <a:xfrm>
            <a:off x="6530586" y="5197654"/>
            <a:ext cx="1935689" cy="669312"/>
          </a:xfrm>
        </p:spPr>
        <p:txBody>
          <a:bodyPr/>
          <a:lstStyle/>
          <a:p>
            <a:pPr marL="228594" marR="0" lvl="0" indent="-228594" algn="ctr"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Spiritual</a:t>
            </a:r>
          </a:p>
          <a:p>
            <a:pPr marL="0" indent="0">
              <a:buNone/>
            </a:pPr>
            <a:endParaRPr lang="en-US" dirty="0"/>
          </a:p>
        </p:txBody>
      </p:sp>
      <p:sp>
        <p:nvSpPr>
          <p:cNvPr id="12" name="Text Placeholder 3">
            <a:extLst>
              <a:ext uri="{FF2B5EF4-FFF2-40B4-BE49-F238E27FC236}">
                <a16:creationId xmlns:a16="http://schemas.microsoft.com/office/drawing/2014/main" id="{62B0F3BA-5B66-42AD-8150-6F46B4729FC5}"/>
              </a:ext>
            </a:extLst>
          </p:cNvPr>
          <p:cNvSpPr txBox="1">
            <a:spLocks/>
          </p:cNvSpPr>
          <p:nvPr/>
        </p:nvSpPr>
        <p:spPr>
          <a:xfrm>
            <a:off x="1429787" y="6385716"/>
            <a:ext cx="5275813" cy="303212"/>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a:t>SERT Basic Training Unit 5: Disaster Psychology - 3/28/2021</a:t>
            </a:r>
            <a:endParaRPr lang="en-US" sz="1500" dirty="0"/>
          </a:p>
        </p:txBody>
      </p:sp>
    </p:spTree>
    <p:extLst>
      <p:ext uri="{BB962C8B-B14F-4D97-AF65-F5344CB8AC3E}">
        <p14:creationId xmlns:p14="http://schemas.microsoft.com/office/powerpoint/2010/main" val="935654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7D40C4-B038-474D-91B3-3DEF6E594FDA}"/>
              </a:ext>
            </a:extLst>
          </p:cNvPr>
          <p:cNvSpPr>
            <a:spLocks noGrp="1"/>
          </p:cNvSpPr>
          <p:nvPr>
            <p:ph type="title"/>
          </p:nvPr>
        </p:nvSpPr>
        <p:spPr/>
        <p:txBody>
          <a:bodyPr/>
          <a:lstStyle/>
          <a:p>
            <a:r>
              <a:rPr lang="en-US" dirty="0"/>
              <a:t>Team Well-Being</a:t>
            </a:r>
          </a:p>
        </p:txBody>
      </p:sp>
      <p:sp>
        <p:nvSpPr>
          <p:cNvPr id="2" name="Content Placeholder 1">
            <a:extLst>
              <a:ext uri="{FF2B5EF4-FFF2-40B4-BE49-F238E27FC236}">
                <a16:creationId xmlns:a16="http://schemas.microsoft.com/office/drawing/2014/main" id="{9EA73643-73B0-4E99-976C-0FE4FE86C74F}"/>
              </a:ext>
            </a:extLst>
          </p:cNvPr>
          <p:cNvSpPr>
            <a:spLocks noGrp="1"/>
          </p:cNvSpPr>
          <p:nvPr>
            <p:ph idx="1"/>
          </p:nvPr>
        </p:nvSpPr>
        <p:spPr>
          <a:xfrm>
            <a:off x="934411" y="1604571"/>
            <a:ext cx="7365818" cy="4781145"/>
          </a:xfrm>
        </p:spPr>
        <p:txBody>
          <a:bodyPr>
            <a:normAutofit/>
          </a:bodyPr>
          <a:lstStyle/>
          <a:p>
            <a:pPr>
              <a:lnSpc>
                <a:spcPct val="100000"/>
              </a:lnSpc>
              <a:spcBef>
                <a:spcPts val="600"/>
              </a:spcBef>
            </a:pPr>
            <a:r>
              <a:rPr lang="en-US" dirty="0"/>
              <a:t>Actions can be taken </a:t>
            </a:r>
            <a:r>
              <a:rPr lang="en-US" b="1" dirty="0"/>
              <a:t>before, during, and after </a:t>
            </a:r>
            <a:r>
              <a:rPr lang="en-US" dirty="0"/>
              <a:t>an incident to help manage emotional impact of disaster response work.</a:t>
            </a:r>
            <a:endParaRPr lang="en-US" sz="800" dirty="0"/>
          </a:p>
          <a:p>
            <a:pPr>
              <a:lnSpc>
                <a:spcPct val="100000"/>
              </a:lnSpc>
              <a:spcBef>
                <a:spcPts val="1800"/>
              </a:spcBef>
            </a:pPr>
            <a:r>
              <a:rPr lang="en-US" dirty="0"/>
              <a:t>Knowing possible </a:t>
            </a:r>
            <a:r>
              <a:rPr lang="en-US" b="1" dirty="0"/>
              <a:t>psychological and physiological symptoms</a:t>
            </a:r>
            <a:r>
              <a:rPr lang="en-US" dirty="0"/>
              <a:t> of disaster trauma helps manage impact.</a:t>
            </a:r>
            <a:endParaRPr lang="en-US" sz="800" dirty="0"/>
          </a:p>
          <a:p>
            <a:pPr>
              <a:lnSpc>
                <a:spcPct val="100000"/>
              </a:lnSpc>
              <a:spcBef>
                <a:spcPts val="1800"/>
              </a:spcBef>
            </a:pPr>
            <a:r>
              <a:rPr lang="en-US" dirty="0"/>
              <a:t>Learn to </a:t>
            </a:r>
            <a:r>
              <a:rPr lang="en-US" b="1" dirty="0"/>
              <a:t>manage stress</a:t>
            </a:r>
            <a:r>
              <a:rPr lang="en-US" dirty="0"/>
              <a:t>:</a:t>
            </a:r>
          </a:p>
          <a:p>
            <a:pPr lvl="1">
              <a:lnSpc>
                <a:spcPct val="100000"/>
              </a:lnSpc>
              <a:spcBef>
                <a:spcPts val="600"/>
              </a:spcBef>
            </a:pPr>
            <a:r>
              <a:rPr lang="en-US" dirty="0"/>
              <a:t>SERT volunteers for themselves,</a:t>
            </a:r>
          </a:p>
          <a:p>
            <a:pPr lvl="1">
              <a:lnSpc>
                <a:spcPct val="100000"/>
              </a:lnSpc>
              <a:spcBef>
                <a:spcPts val="600"/>
              </a:spcBef>
            </a:pPr>
            <a:r>
              <a:rPr lang="en-US" dirty="0"/>
              <a:t>SERT leaders during response. </a:t>
            </a:r>
          </a:p>
          <a:p>
            <a:pPr>
              <a:lnSpc>
                <a:spcPct val="100000"/>
              </a:lnSpc>
              <a:spcBef>
                <a:spcPts val="600"/>
              </a:spcBef>
            </a:pPr>
            <a:endParaRPr lang="en-US" dirty="0"/>
          </a:p>
        </p:txBody>
      </p:sp>
      <p:sp>
        <p:nvSpPr>
          <p:cNvPr id="6" name="Content Placeholder 5">
            <a:extLst>
              <a:ext uri="{FF2B5EF4-FFF2-40B4-BE49-F238E27FC236}">
                <a16:creationId xmlns:a16="http://schemas.microsoft.com/office/drawing/2014/main" id="{2FA20BFB-2A37-4AC3-A7A7-557ECA8085B5}"/>
              </a:ext>
            </a:extLst>
          </p:cNvPr>
          <p:cNvSpPr>
            <a:spLocks noGrp="1"/>
          </p:cNvSpPr>
          <p:nvPr>
            <p:ph sz="quarter" idx="12"/>
          </p:nvPr>
        </p:nvSpPr>
        <p:spPr/>
        <p:txBody>
          <a:bodyPr/>
          <a:lstStyle/>
          <a:p>
            <a:r>
              <a:rPr lang="en-US" dirty="0"/>
              <a:t>PM 5-4</a:t>
            </a:r>
          </a:p>
        </p:txBody>
      </p:sp>
      <p:sp>
        <p:nvSpPr>
          <p:cNvPr id="5" name="Text Placeholder 4">
            <a:extLst>
              <a:ext uri="{FF2B5EF4-FFF2-40B4-BE49-F238E27FC236}">
                <a16:creationId xmlns:a16="http://schemas.microsoft.com/office/drawing/2014/main" id="{9D6DB8DC-C40A-4716-8832-7C20C679015D}"/>
              </a:ext>
            </a:extLst>
          </p:cNvPr>
          <p:cNvSpPr>
            <a:spLocks noGrp="1"/>
          </p:cNvSpPr>
          <p:nvPr>
            <p:ph type="body" sz="quarter" idx="11"/>
          </p:nvPr>
        </p:nvSpPr>
        <p:spPr/>
        <p:txBody>
          <a:bodyPr/>
          <a:lstStyle/>
          <a:p>
            <a:r>
              <a:rPr lang="en-US" dirty="0"/>
              <a:t>4-17</a:t>
            </a:r>
          </a:p>
        </p:txBody>
      </p:sp>
      <p:sp>
        <p:nvSpPr>
          <p:cNvPr id="7" name="Text Placeholder 3">
            <a:extLst>
              <a:ext uri="{FF2B5EF4-FFF2-40B4-BE49-F238E27FC236}">
                <a16:creationId xmlns:a16="http://schemas.microsoft.com/office/drawing/2014/main" id="{9025548D-5E2D-4AD4-BCF2-085C96350D39}"/>
              </a:ext>
            </a:extLst>
          </p:cNvPr>
          <p:cNvSpPr txBox="1">
            <a:spLocks/>
          </p:cNvSpPr>
          <p:nvPr/>
        </p:nvSpPr>
        <p:spPr>
          <a:xfrm>
            <a:off x="1429787" y="6385716"/>
            <a:ext cx="5275813" cy="303212"/>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a:t>SERT Basic Training Unit 5: Disaster Psychology - 3/28/2021</a:t>
            </a:r>
            <a:endParaRPr lang="en-US" sz="1500" dirty="0"/>
          </a:p>
        </p:txBody>
      </p:sp>
    </p:spTree>
    <p:extLst>
      <p:ext uri="{BB962C8B-B14F-4D97-AF65-F5344CB8AC3E}">
        <p14:creationId xmlns:p14="http://schemas.microsoft.com/office/powerpoint/2010/main" val="352280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4BDB8F-D64E-431F-9D16-6AEC619B4271}"/>
              </a:ext>
            </a:extLst>
          </p:cNvPr>
          <p:cNvSpPr>
            <a:spLocks noGrp="1"/>
          </p:cNvSpPr>
          <p:nvPr>
            <p:ph type="title"/>
          </p:nvPr>
        </p:nvSpPr>
        <p:spPr/>
        <p:txBody>
          <a:bodyPr/>
          <a:lstStyle/>
          <a:p>
            <a:r>
              <a:rPr lang="en-US" dirty="0"/>
              <a:t>Take Care of Yourself</a:t>
            </a:r>
          </a:p>
        </p:txBody>
      </p:sp>
      <p:sp>
        <p:nvSpPr>
          <p:cNvPr id="2" name="Content Placeholder 1">
            <a:extLst>
              <a:ext uri="{FF2B5EF4-FFF2-40B4-BE49-F238E27FC236}">
                <a16:creationId xmlns:a16="http://schemas.microsoft.com/office/drawing/2014/main" id="{AF2D4BF8-6876-42C9-9B58-5EA5A4981F06}"/>
              </a:ext>
            </a:extLst>
          </p:cNvPr>
          <p:cNvSpPr>
            <a:spLocks noGrp="1"/>
          </p:cNvSpPr>
          <p:nvPr>
            <p:ph idx="1"/>
          </p:nvPr>
        </p:nvSpPr>
        <p:spPr>
          <a:xfrm>
            <a:off x="820422" y="1969691"/>
            <a:ext cx="7503155" cy="3510363"/>
          </a:xfrm>
        </p:spPr>
        <p:txBody>
          <a:bodyPr>
            <a:normAutofit/>
          </a:bodyPr>
          <a:lstStyle/>
          <a:p>
            <a:pPr>
              <a:lnSpc>
                <a:spcPct val="100000"/>
              </a:lnSpc>
              <a:spcBef>
                <a:spcPts val="600"/>
              </a:spcBef>
            </a:pPr>
            <a:r>
              <a:rPr lang="en-US" b="1" dirty="0"/>
              <a:t>Be aware of trauma </a:t>
            </a:r>
            <a:r>
              <a:rPr lang="en-US" dirty="0"/>
              <a:t>that can follow a disaster. </a:t>
            </a:r>
          </a:p>
          <a:p>
            <a:pPr>
              <a:lnSpc>
                <a:spcPct val="100000"/>
              </a:lnSpc>
              <a:spcBef>
                <a:spcPts val="1800"/>
              </a:spcBef>
            </a:pPr>
            <a:r>
              <a:rPr lang="en-US" b="1" dirty="0"/>
              <a:t>Explain</a:t>
            </a:r>
            <a:r>
              <a:rPr lang="en-US" dirty="0"/>
              <a:t> to family members and friends what you need:</a:t>
            </a:r>
          </a:p>
          <a:p>
            <a:pPr lvl="1">
              <a:lnSpc>
                <a:spcPct val="100000"/>
              </a:lnSpc>
              <a:spcBef>
                <a:spcPts val="1800"/>
              </a:spcBef>
            </a:pPr>
            <a:r>
              <a:rPr lang="en-US" b="1" dirty="0"/>
              <a:t>Listen</a:t>
            </a:r>
            <a:r>
              <a:rPr lang="en-US" dirty="0"/>
              <a:t> when you want to talk.</a:t>
            </a:r>
          </a:p>
          <a:p>
            <a:pPr lvl="1">
              <a:lnSpc>
                <a:spcPct val="100000"/>
              </a:lnSpc>
              <a:spcBef>
                <a:spcPts val="1200"/>
              </a:spcBef>
            </a:pPr>
            <a:r>
              <a:rPr lang="en-US" b="1" dirty="0"/>
              <a:t>Do not force yourself to talk </a:t>
            </a:r>
            <a:r>
              <a:rPr lang="en-US" dirty="0"/>
              <a:t>until you are ready. </a:t>
            </a:r>
          </a:p>
          <a:p>
            <a:pPr>
              <a:lnSpc>
                <a:spcPct val="100000"/>
              </a:lnSpc>
              <a:spcBef>
                <a:spcPts val="600"/>
              </a:spcBef>
            </a:pPr>
            <a:endParaRPr lang="en-US" dirty="0"/>
          </a:p>
        </p:txBody>
      </p:sp>
      <p:sp>
        <p:nvSpPr>
          <p:cNvPr id="6" name="Content Placeholder 5">
            <a:extLst>
              <a:ext uri="{FF2B5EF4-FFF2-40B4-BE49-F238E27FC236}">
                <a16:creationId xmlns:a16="http://schemas.microsoft.com/office/drawing/2014/main" id="{B2840D64-B3B6-4B7F-AAFB-FA99A75053F6}"/>
              </a:ext>
            </a:extLst>
          </p:cNvPr>
          <p:cNvSpPr>
            <a:spLocks noGrp="1"/>
          </p:cNvSpPr>
          <p:nvPr>
            <p:ph sz="quarter" idx="12"/>
          </p:nvPr>
        </p:nvSpPr>
        <p:spPr/>
        <p:txBody>
          <a:bodyPr/>
          <a:lstStyle/>
          <a:p>
            <a:r>
              <a:rPr lang="en-US" dirty="0"/>
              <a:t>PM 5-4</a:t>
            </a:r>
          </a:p>
        </p:txBody>
      </p:sp>
      <p:sp>
        <p:nvSpPr>
          <p:cNvPr id="5" name="Text Placeholder 4">
            <a:extLst>
              <a:ext uri="{FF2B5EF4-FFF2-40B4-BE49-F238E27FC236}">
                <a16:creationId xmlns:a16="http://schemas.microsoft.com/office/drawing/2014/main" id="{6E6E6FA9-D727-403D-920E-61F188178BC5}"/>
              </a:ext>
            </a:extLst>
          </p:cNvPr>
          <p:cNvSpPr>
            <a:spLocks noGrp="1"/>
          </p:cNvSpPr>
          <p:nvPr>
            <p:ph type="body" sz="quarter" idx="11"/>
          </p:nvPr>
        </p:nvSpPr>
        <p:spPr/>
        <p:txBody>
          <a:bodyPr/>
          <a:lstStyle/>
          <a:p>
            <a:r>
              <a:rPr lang="en-US" dirty="0"/>
              <a:t>4-18</a:t>
            </a:r>
          </a:p>
        </p:txBody>
      </p:sp>
      <p:sp>
        <p:nvSpPr>
          <p:cNvPr id="7" name="Text Placeholder 3">
            <a:extLst>
              <a:ext uri="{FF2B5EF4-FFF2-40B4-BE49-F238E27FC236}">
                <a16:creationId xmlns:a16="http://schemas.microsoft.com/office/drawing/2014/main" id="{3CB411A6-B607-465D-ABFB-7B066ABBFB19}"/>
              </a:ext>
            </a:extLst>
          </p:cNvPr>
          <p:cNvSpPr txBox="1">
            <a:spLocks/>
          </p:cNvSpPr>
          <p:nvPr/>
        </p:nvSpPr>
        <p:spPr>
          <a:xfrm>
            <a:off x="1429787" y="6385716"/>
            <a:ext cx="5275813" cy="303212"/>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a:t>SERT Basic Training Unit 5: Disaster Psychology - 3/28/2021</a:t>
            </a:r>
            <a:endParaRPr lang="en-US" sz="1500" dirty="0"/>
          </a:p>
        </p:txBody>
      </p:sp>
    </p:spTree>
    <p:extLst>
      <p:ext uri="{BB962C8B-B14F-4D97-AF65-F5344CB8AC3E}">
        <p14:creationId xmlns:p14="http://schemas.microsoft.com/office/powerpoint/2010/main" val="2593169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389020-61EF-4DC3-9392-6D48C641E930}"/>
              </a:ext>
            </a:extLst>
          </p:cNvPr>
          <p:cNvSpPr>
            <a:spLocks noGrp="1"/>
          </p:cNvSpPr>
          <p:nvPr>
            <p:ph type="title"/>
          </p:nvPr>
        </p:nvSpPr>
        <p:spPr/>
        <p:txBody>
          <a:bodyPr>
            <a:normAutofit fontScale="90000"/>
          </a:bodyPr>
          <a:lstStyle/>
          <a:p>
            <a:r>
              <a:rPr lang="en-US" dirty="0"/>
              <a:t>How ERT Members Reduce Stress</a:t>
            </a:r>
          </a:p>
        </p:txBody>
      </p:sp>
      <p:sp>
        <p:nvSpPr>
          <p:cNvPr id="2" name="Content Placeholder 1">
            <a:extLst>
              <a:ext uri="{FF2B5EF4-FFF2-40B4-BE49-F238E27FC236}">
                <a16:creationId xmlns:a16="http://schemas.microsoft.com/office/drawing/2014/main" id="{FD6F543D-0D47-47E3-85D2-A87CEA5BDB6B}"/>
              </a:ext>
            </a:extLst>
          </p:cNvPr>
          <p:cNvSpPr>
            <a:spLocks noGrp="1"/>
          </p:cNvSpPr>
          <p:nvPr>
            <p:ph idx="1"/>
          </p:nvPr>
        </p:nvSpPr>
        <p:spPr>
          <a:xfrm>
            <a:off x="1429787" y="1604571"/>
            <a:ext cx="7473883" cy="4781145"/>
          </a:xfrm>
        </p:spPr>
        <p:txBody>
          <a:bodyPr>
            <a:noAutofit/>
          </a:bodyPr>
          <a:lstStyle/>
          <a:p>
            <a:pPr>
              <a:lnSpc>
                <a:spcPct val="100000"/>
              </a:lnSpc>
              <a:spcBef>
                <a:spcPts val="0"/>
              </a:spcBef>
            </a:pPr>
            <a:r>
              <a:rPr lang="en-US" dirty="0"/>
              <a:t>Brief SERT personnel beforehand. </a:t>
            </a:r>
          </a:p>
          <a:p>
            <a:pPr>
              <a:lnSpc>
                <a:spcPct val="100000"/>
              </a:lnSpc>
              <a:spcBef>
                <a:spcPts val="0"/>
              </a:spcBef>
            </a:pPr>
            <a:r>
              <a:rPr lang="en-US" dirty="0"/>
              <a:t>Remember SERT is a team. </a:t>
            </a:r>
          </a:p>
          <a:p>
            <a:pPr>
              <a:lnSpc>
                <a:spcPct val="100000"/>
              </a:lnSpc>
              <a:spcBef>
                <a:spcPts val="0"/>
              </a:spcBef>
            </a:pPr>
            <a:r>
              <a:rPr lang="en-US" dirty="0"/>
              <a:t>Rest and regroup. </a:t>
            </a:r>
          </a:p>
          <a:p>
            <a:pPr>
              <a:lnSpc>
                <a:spcPct val="100000"/>
              </a:lnSpc>
              <a:spcBef>
                <a:spcPts val="0"/>
              </a:spcBef>
            </a:pPr>
            <a:r>
              <a:rPr lang="en-US" dirty="0"/>
              <a:t>Take breaks away from the incident site. </a:t>
            </a:r>
          </a:p>
          <a:p>
            <a:pPr>
              <a:lnSpc>
                <a:spcPct val="100000"/>
              </a:lnSpc>
              <a:spcBef>
                <a:spcPts val="0"/>
              </a:spcBef>
            </a:pPr>
            <a:r>
              <a:rPr lang="en-US" dirty="0"/>
              <a:t>Establish a culture of acceptance. </a:t>
            </a:r>
          </a:p>
          <a:p>
            <a:pPr>
              <a:lnSpc>
                <a:spcPct val="100000"/>
              </a:lnSpc>
              <a:spcBef>
                <a:spcPts val="0"/>
              </a:spcBef>
            </a:pPr>
            <a:r>
              <a:rPr lang="en-US" dirty="0"/>
              <a:t>Eat properly, stay hydrated. </a:t>
            </a:r>
          </a:p>
          <a:p>
            <a:pPr>
              <a:lnSpc>
                <a:spcPct val="100000"/>
              </a:lnSpc>
              <a:spcBef>
                <a:spcPts val="0"/>
              </a:spcBef>
            </a:pPr>
            <a:r>
              <a:rPr lang="en-US" dirty="0"/>
              <a:t>Be aware of changes in teammates. </a:t>
            </a:r>
          </a:p>
          <a:p>
            <a:pPr>
              <a:lnSpc>
                <a:spcPct val="100000"/>
              </a:lnSpc>
              <a:spcBef>
                <a:spcPts val="0"/>
              </a:spcBef>
            </a:pPr>
            <a:r>
              <a:rPr lang="en-US" dirty="0"/>
              <a:t>Rotate teams and duties. </a:t>
            </a:r>
          </a:p>
          <a:p>
            <a:pPr>
              <a:lnSpc>
                <a:spcPct val="100000"/>
              </a:lnSpc>
              <a:spcBef>
                <a:spcPts val="0"/>
              </a:spcBef>
            </a:pPr>
            <a:r>
              <a:rPr lang="en-US" dirty="0"/>
              <a:t>Phase out workers gradually. </a:t>
            </a:r>
          </a:p>
          <a:p>
            <a:pPr>
              <a:lnSpc>
                <a:spcPct val="100000"/>
              </a:lnSpc>
              <a:spcBef>
                <a:spcPts val="0"/>
              </a:spcBef>
            </a:pPr>
            <a:r>
              <a:rPr lang="en-US" dirty="0"/>
              <a:t>Defuse after shift. </a:t>
            </a:r>
          </a:p>
        </p:txBody>
      </p:sp>
      <p:sp>
        <p:nvSpPr>
          <p:cNvPr id="6" name="Content Placeholder 5">
            <a:extLst>
              <a:ext uri="{FF2B5EF4-FFF2-40B4-BE49-F238E27FC236}">
                <a16:creationId xmlns:a16="http://schemas.microsoft.com/office/drawing/2014/main" id="{D56D57AC-F10C-4DC6-8604-4D9C5C4F7053}"/>
              </a:ext>
            </a:extLst>
          </p:cNvPr>
          <p:cNvSpPr>
            <a:spLocks noGrp="1"/>
          </p:cNvSpPr>
          <p:nvPr>
            <p:ph sz="quarter" idx="12"/>
          </p:nvPr>
        </p:nvSpPr>
        <p:spPr/>
        <p:txBody>
          <a:bodyPr/>
          <a:lstStyle/>
          <a:p>
            <a:r>
              <a:rPr lang="en-US" dirty="0"/>
              <a:t>PM 5-7</a:t>
            </a:r>
          </a:p>
        </p:txBody>
      </p:sp>
      <p:sp>
        <p:nvSpPr>
          <p:cNvPr id="5" name="Text Placeholder 4">
            <a:extLst>
              <a:ext uri="{FF2B5EF4-FFF2-40B4-BE49-F238E27FC236}">
                <a16:creationId xmlns:a16="http://schemas.microsoft.com/office/drawing/2014/main" id="{6BED127A-29C9-4526-B7FB-2B35D6DCE8A7}"/>
              </a:ext>
            </a:extLst>
          </p:cNvPr>
          <p:cNvSpPr>
            <a:spLocks noGrp="1"/>
          </p:cNvSpPr>
          <p:nvPr>
            <p:ph type="body" sz="quarter" idx="11"/>
          </p:nvPr>
        </p:nvSpPr>
        <p:spPr/>
        <p:txBody>
          <a:bodyPr/>
          <a:lstStyle/>
          <a:p>
            <a:r>
              <a:rPr lang="en-US" dirty="0"/>
              <a:t>4-19</a:t>
            </a:r>
          </a:p>
        </p:txBody>
      </p:sp>
      <p:sp>
        <p:nvSpPr>
          <p:cNvPr id="7" name="Text Placeholder 3">
            <a:extLst>
              <a:ext uri="{FF2B5EF4-FFF2-40B4-BE49-F238E27FC236}">
                <a16:creationId xmlns:a16="http://schemas.microsoft.com/office/drawing/2014/main" id="{063E2B67-C3AF-46C4-9785-0680B9B30EA2}"/>
              </a:ext>
            </a:extLst>
          </p:cNvPr>
          <p:cNvSpPr txBox="1">
            <a:spLocks/>
          </p:cNvSpPr>
          <p:nvPr/>
        </p:nvSpPr>
        <p:spPr>
          <a:xfrm>
            <a:off x="1429787" y="6385716"/>
            <a:ext cx="5275813" cy="303212"/>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a:t>SERT Basic Training Unit 5: Disaster Psychology - 3/28/2021</a:t>
            </a:r>
            <a:endParaRPr lang="en-US" sz="1500" dirty="0"/>
          </a:p>
        </p:txBody>
      </p:sp>
    </p:spTree>
    <p:extLst>
      <p:ext uri="{BB962C8B-B14F-4D97-AF65-F5344CB8AC3E}">
        <p14:creationId xmlns:p14="http://schemas.microsoft.com/office/powerpoint/2010/main" val="3497386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4C6EBB-5F6C-46B7-87C3-AE21284F00A8}"/>
              </a:ext>
            </a:extLst>
          </p:cNvPr>
          <p:cNvSpPr>
            <a:spLocks noGrp="1"/>
          </p:cNvSpPr>
          <p:nvPr>
            <p:ph type="body" sz="quarter" idx="10"/>
          </p:nvPr>
        </p:nvSpPr>
        <p:spPr>
          <a:xfrm>
            <a:off x="0" y="202810"/>
            <a:ext cx="9144000" cy="897140"/>
          </a:xfrm>
        </p:spPr>
        <p:txBody>
          <a:bodyPr/>
          <a:lstStyle/>
          <a:p>
            <a:r>
              <a:rPr lang="en-US" dirty="0"/>
              <a:t>Excessive Bleeding</a:t>
            </a:r>
          </a:p>
        </p:txBody>
      </p:sp>
      <p:sp>
        <p:nvSpPr>
          <p:cNvPr id="7" name="Text Placeholder 7">
            <a:extLst>
              <a:ext uri="{FF2B5EF4-FFF2-40B4-BE49-F238E27FC236}">
                <a16:creationId xmlns:a16="http://schemas.microsoft.com/office/drawing/2014/main" id="{214169CA-5CE1-4C67-8209-C08ADD4C152E}"/>
              </a:ext>
            </a:extLst>
          </p:cNvPr>
          <p:cNvSpPr>
            <a:spLocks noGrp="1"/>
          </p:cNvSpPr>
          <p:nvPr>
            <p:ph type="body" sz="quarter" idx="11"/>
          </p:nvPr>
        </p:nvSpPr>
        <p:spPr>
          <a:xfrm>
            <a:off x="7032567" y="6385716"/>
            <a:ext cx="1803862" cy="303212"/>
          </a:xfrm>
        </p:spPr>
        <p:txBody>
          <a:bodyPr>
            <a:normAutofit/>
          </a:bodyPr>
          <a:lstStyle/>
          <a:p>
            <a:pPr algn="r"/>
            <a:r>
              <a:rPr lang="en-US" sz="1200" b="0" dirty="0"/>
              <a:t>4-2</a:t>
            </a:r>
          </a:p>
        </p:txBody>
      </p:sp>
      <p:sp>
        <p:nvSpPr>
          <p:cNvPr id="9" name="TextBox 8">
            <a:extLst>
              <a:ext uri="{FF2B5EF4-FFF2-40B4-BE49-F238E27FC236}">
                <a16:creationId xmlns:a16="http://schemas.microsoft.com/office/drawing/2014/main" id="{6788150F-82B2-1BA9-E047-F414277548FE}"/>
              </a:ext>
            </a:extLst>
          </p:cNvPr>
          <p:cNvSpPr txBox="1"/>
          <p:nvPr/>
        </p:nvSpPr>
        <p:spPr>
          <a:xfrm>
            <a:off x="2120265" y="3991094"/>
            <a:ext cx="4903470" cy="523220"/>
          </a:xfrm>
          <a:prstGeom prst="rect">
            <a:avLst/>
          </a:prstGeom>
          <a:noFill/>
        </p:spPr>
        <p:txBody>
          <a:bodyPr wrap="square">
            <a:spAutoFit/>
          </a:bodyPr>
          <a:lstStyle/>
          <a:p>
            <a:r>
              <a:rPr lang="en-US" sz="2800" dirty="0">
                <a:hlinkClick r:id="rId3" action="ppaction://hlinkpres?slideindex=1&amp;slidetitle="/>
              </a:rPr>
              <a:t>https://youtu.be/kVUdLnDjKF4</a:t>
            </a:r>
            <a:endParaRPr lang="en-US" sz="2800" dirty="0"/>
          </a:p>
        </p:txBody>
      </p:sp>
      <p:pic>
        <p:nvPicPr>
          <p:cNvPr id="13" name="Picture 12">
            <a:extLst>
              <a:ext uri="{FF2B5EF4-FFF2-40B4-BE49-F238E27FC236}">
                <a16:creationId xmlns:a16="http://schemas.microsoft.com/office/drawing/2014/main" id="{575B3656-575F-FC0D-25D7-21659A930BCD}"/>
              </a:ext>
            </a:extLst>
          </p:cNvPr>
          <p:cNvPicPr>
            <a:picLocks noChangeAspect="1"/>
          </p:cNvPicPr>
          <p:nvPr/>
        </p:nvPicPr>
        <p:blipFill>
          <a:blip r:embed="rId4"/>
          <a:stretch>
            <a:fillRect/>
          </a:stretch>
        </p:blipFill>
        <p:spPr>
          <a:xfrm>
            <a:off x="2167393" y="1156811"/>
            <a:ext cx="4446767" cy="2586021"/>
          </a:xfrm>
          <a:prstGeom prst="rect">
            <a:avLst/>
          </a:prstGeom>
        </p:spPr>
      </p:pic>
    </p:spTree>
    <p:extLst>
      <p:ext uri="{BB962C8B-B14F-4D97-AF65-F5344CB8AC3E}">
        <p14:creationId xmlns:p14="http://schemas.microsoft.com/office/powerpoint/2010/main" val="1082960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0DC7BD-F84D-4716-85EA-5AAD6452FBE8}"/>
              </a:ext>
            </a:extLst>
          </p:cNvPr>
          <p:cNvSpPr>
            <a:spLocks noGrp="1"/>
          </p:cNvSpPr>
          <p:nvPr>
            <p:ph type="title"/>
          </p:nvPr>
        </p:nvSpPr>
        <p:spPr/>
        <p:txBody>
          <a:bodyPr/>
          <a:lstStyle/>
          <a:p>
            <a:r>
              <a:rPr lang="en-US" dirty="0"/>
              <a:t>Traumatic Crisis</a:t>
            </a:r>
          </a:p>
        </p:txBody>
      </p:sp>
      <p:sp>
        <p:nvSpPr>
          <p:cNvPr id="2" name="Content Placeholder 1">
            <a:extLst>
              <a:ext uri="{FF2B5EF4-FFF2-40B4-BE49-F238E27FC236}">
                <a16:creationId xmlns:a16="http://schemas.microsoft.com/office/drawing/2014/main" id="{5A0C6C98-0A8E-485C-B3B0-C6BFDD6BAFFC}"/>
              </a:ext>
            </a:extLst>
          </p:cNvPr>
          <p:cNvSpPr>
            <a:spLocks noGrp="1"/>
          </p:cNvSpPr>
          <p:nvPr>
            <p:ph idx="1"/>
          </p:nvPr>
        </p:nvSpPr>
        <p:spPr>
          <a:xfrm>
            <a:off x="698863" y="1633463"/>
            <a:ext cx="7746274" cy="4424437"/>
          </a:xfrm>
        </p:spPr>
        <p:txBody>
          <a:bodyPr>
            <a:normAutofit/>
          </a:bodyPr>
          <a:lstStyle/>
          <a:p>
            <a:pPr>
              <a:lnSpc>
                <a:spcPct val="100000"/>
              </a:lnSpc>
              <a:spcBef>
                <a:spcPts val="600"/>
              </a:spcBef>
            </a:pPr>
            <a:r>
              <a:rPr lang="en-US" dirty="0"/>
              <a:t>A traumatic crisis is an event experienced or witnessed in which </a:t>
            </a:r>
            <a:r>
              <a:rPr lang="en-US" b="1" dirty="0"/>
              <a:t>people’s ability to cope is overwhelmed</a:t>
            </a:r>
            <a:r>
              <a:rPr lang="en-US" dirty="0"/>
              <a:t> by:</a:t>
            </a:r>
          </a:p>
          <a:p>
            <a:pPr lvl="1">
              <a:lnSpc>
                <a:spcPct val="100000"/>
              </a:lnSpc>
              <a:spcBef>
                <a:spcPts val="1200"/>
              </a:spcBef>
              <a:buFont typeface="Arial" panose="020B0604020202020204" pitchFamily="34" charset="0"/>
              <a:buChar char="•"/>
            </a:pPr>
            <a:r>
              <a:rPr lang="en-US" dirty="0"/>
              <a:t>Actual or potential </a:t>
            </a:r>
            <a:r>
              <a:rPr lang="en-US" b="1" dirty="0"/>
              <a:t>death or injury to self or others.</a:t>
            </a:r>
          </a:p>
          <a:p>
            <a:pPr lvl="1">
              <a:lnSpc>
                <a:spcPct val="100000"/>
              </a:lnSpc>
              <a:spcBef>
                <a:spcPts val="1200"/>
              </a:spcBef>
              <a:buFont typeface="Arial" panose="020B0604020202020204" pitchFamily="34" charset="0"/>
              <a:buChar char="•"/>
            </a:pPr>
            <a:r>
              <a:rPr lang="en-US" b="1" dirty="0"/>
              <a:t>Serious injury.</a:t>
            </a:r>
          </a:p>
          <a:p>
            <a:pPr lvl="1">
              <a:lnSpc>
                <a:spcPct val="100000"/>
              </a:lnSpc>
              <a:spcBef>
                <a:spcPts val="1200"/>
              </a:spcBef>
              <a:buFont typeface="Arial" panose="020B0604020202020204" pitchFamily="34" charset="0"/>
              <a:buChar char="•"/>
            </a:pPr>
            <a:r>
              <a:rPr lang="en-US" b="1" dirty="0"/>
              <a:t>Destruction of their homes</a:t>
            </a:r>
            <a:r>
              <a:rPr lang="en-US" dirty="0"/>
              <a:t>, neighborhood, or valued possessions.</a:t>
            </a:r>
          </a:p>
          <a:p>
            <a:pPr lvl="1">
              <a:lnSpc>
                <a:spcPct val="100000"/>
              </a:lnSpc>
              <a:spcBef>
                <a:spcPts val="1200"/>
              </a:spcBef>
              <a:buFont typeface="Arial" panose="020B0604020202020204" pitchFamily="34" charset="0"/>
              <a:buChar char="•"/>
            </a:pPr>
            <a:r>
              <a:rPr lang="en-US" b="1" dirty="0"/>
              <a:t>Loss of contact </a:t>
            </a:r>
            <a:r>
              <a:rPr lang="en-US" dirty="0"/>
              <a:t>with family or close friends. </a:t>
            </a:r>
          </a:p>
        </p:txBody>
      </p:sp>
      <p:sp>
        <p:nvSpPr>
          <p:cNvPr id="6" name="Content Placeholder 5">
            <a:extLst>
              <a:ext uri="{FF2B5EF4-FFF2-40B4-BE49-F238E27FC236}">
                <a16:creationId xmlns:a16="http://schemas.microsoft.com/office/drawing/2014/main" id="{493AF0A2-9CE2-408D-9192-54ACB6AD4B70}"/>
              </a:ext>
            </a:extLst>
          </p:cNvPr>
          <p:cNvSpPr>
            <a:spLocks noGrp="1"/>
          </p:cNvSpPr>
          <p:nvPr>
            <p:ph sz="quarter" idx="12"/>
          </p:nvPr>
        </p:nvSpPr>
        <p:spPr/>
        <p:txBody>
          <a:bodyPr/>
          <a:lstStyle/>
          <a:p>
            <a:r>
              <a:rPr lang="en-US" dirty="0"/>
              <a:t>PM 5-9</a:t>
            </a:r>
          </a:p>
        </p:txBody>
      </p:sp>
      <p:sp>
        <p:nvSpPr>
          <p:cNvPr id="5" name="Text Placeholder 4">
            <a:extLst>
              <a:ext uri="{FF2B5EF4-FFF2-40B4-BE49-F238E27FC236}">
                <a16:creationId xmlns:a16="http://schemas.microsoft.com/office/drawing/2014/main" id="{90A285BB-69FA-4A3A-948C-691A32E839E0}"/>
              </a:ext>
            </a:extLst>
          </p:cNvPr>
          <p:cNvSpPr>
            <a:spLocks noGrp="1"/>
          </p:cNvSpPr>
          <p:nvPr>
            <p:ph type="body" sz="quarter" idx="11"/>
          </p:nvPr>
        </p:nvSpPr>
        <p:spPr/>
        <p:txBody>
          <a:bodyPr/>
          <a:lstStyle/>
          <a:p>
            <a:r>
              <a:rPr lang="en-US" dirty="0"/>
              <a:t>4-20</a:t>
            </a:r>
          </a:p>
        </p:txBody>
      </p:sp>
      <p:sp>
        <p:nvSpPr>
          <p:cNvPr id="7" name="Text Placeholder 3">
            <a:extLst>
              <a:ext uri="{FF2B5EF4-FFF2-40B4-BE49-F238E27FC236}">
                <a16:creationId xmlns:a16="http://schemas.microsoft.com/office/drawing/2014/main" id="{5CD28F73-08CB-4010-90A7-658AAF23F6A4}"/>
              </a:ext>
            </a:extLst>
          </p:cNvPr>
          <p:cNvSpPr txBox="1">
            <a:spLocks/>
          </p:cNvSpPr>
          <p:nvPr/>
        </p:nvSpPr>
        <p:spPr>
          <a:xfrm>
            <a:off x="1429787" y="6385716"/>
            <a:ext cx="5275813" cy="303212"/>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a:t>SERT Basic Training Unit 5: Disaster Psychology - 3/28/2021</a:t>
            </a:r>
            <a:endParaRPr lang="en-US" sz="1500" dirty="0"/>
          </a:p>
        </p:txBody>
      </p:sp>
    </p:spTree>
    <p:extLst>
      <p:ext uri="{BB962C8B-B14F-4D97-AF65-F5344CB8AC3E}">
        <p14:creationId xmlns:p14="http://schemas.microsoft.com/office/powerpoint/2010/main" val="2274017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8460D9-D92D-473E-934E-A82C441F9B6C}"/>
              </a:ext>
            </a:extLst>
          </p:cNvPr>
          <p:cNvSpPr>
            <a:spLocks noGrp="1"/>
          </p:cNvSpPr>
          <p:nvPr>
            <p:ph type="title"/>
          </p:nvPr>
        </p:nvSpPr>
        <p:spPr/>
        <p:txBody>
          <a:bodyPr/>
          <a:lstStyle/>
          <a:p>
            <a:r>
              <a:rPr lang="en-US" dirty="0"/>
              <a:t>Stabilizing Survivors</a:t>
            </a:r>
          </a:p>
        </p:txBody>
      </p:sp>
      <p:sp>
        <p:nvSpPr>
          <p:cNvPr id="2" name="Content Placeholder 1">
            <a:extLst>
              <a:ext uri="{FF2B5EF4-FFF2-40B4-BE49-F238E27FC236}">
                <a16:creationId xmlns:a16="http://schemas.microsoft.com/office/drawing/2014/main" id="{B4F27F37-A918-4E9E-8EEC-90D56AAD53DF}"/>
              </a:ext>
            </a:extLst>
          </p:cNvPr>
          <p:cNvSpPr>
            <a:spLocks noGrp="1"/>
          </p:cNvSpPr>
          <p:nvPr>
            <p:ph idx="1"/>
          </p:nvPr>
        </p:nvSpPr>
        <p:spPr>
          <a:xfrm>
            <a:off x="1143640" y="1946000"/>
            <a:ext cx="7497440" cy="3540400"/>
          </a:xfrm>
        </p:spPr>
        <p:txBody>
          <a:bodyPr>
            <a:normAutofit/>
          </a:bodyPr>
          <a:lstStyle/>
          <a:p>
            <a:pPr>
              <a:lnSpc>
                <a:spcPct val="100000"/>
              </a:lnSpc>
              <a:spcBef>
                <a:spcPts val="600"/>
              </a:spcBef>
            </a:pPr>
            <a:r>
              <a:rPr lang="en-US" b="1" dirty="0"/>
              <a:t>Assess survivors </a:t>
            </a:r>
            <a:r>
              <a:rPr lang="en-US" dirty="0"/>
              <a:t>for injury or shock.</a:t>
            </a:r>
          </a:p>
          <a:p>
            <a:pPr>
              <a:lnSpc>
                <a:spcPct val="100000"/>
              </a:lnSpc>
              <a:spcBef>
                <a:spcPts val="1800"/>
              </a:spcBef>
            </a:pPr>
            <a:r>
              <a:rPr lang="en-US" dirty="0"/>
              <a:t>Get uninjured </a:t>
            </a:r>
            <a:r>
              <a:rPr lang="en-US" b="1" dirty="0"/>
              <a:t>people to help.</a:t>
            </a:r>
          </a:p>
          <a:p>
            <a:pPr>
              <a:lnSpc>
                <a:spcPct val="100000"/>
              </a:lnSpc>
              <a:spcBef>
                <a:spcPts val="1800"/>
              </a:spcBef>
            </a:pPr>
            <a:r>
              <a:rPr lang="en-US" b="1" dirty="0"/>
              <a:t>Provide support </a:t>
            </a:r>
            <a:r>
              <a:rPr lang="en-US" dirty="0"/>
              <a:t>by listening and empathizing.</a:t>
            </a:r>
          </a:p>
          <a:p>
            <a:pPr>
              <a:lnSpc>
                <a:spcPct val="100000"/>
              </a:lnSpc>
              <a:spcBef>
                <a:spcPts val="1800"/>
              </a:spcBef>
            </a:pPr>
            <a:r>
              <a:rPr lang="en-US" b="1" dirty="0"/>
              <a:t>Help survivors connect </a:t>
            </a:r>
            <a:r>
              <a:rPr lang="en-US" dirty="0"/>
              <a:t>with natural support systems. </a:t>
            </a:r>
          </a:p>
        </p:txBody>
      </p:sp>
      <p:sp>
        <p:nvSpPr>
          <p:cNvPr id="6" name="Content Placeholder 5">
            <a:extLst>
              <a:ext uri="{FF2B5EF4-FFF2-40B4-BE49-F238E27FC236}">
                <a16:creationId xmlns:a16="http://schemas.microsoft.com/office/drawing/2014/main" id="{72E77812-5E47-409D-83F8-2A9FA0159C22}"/>
              </a:ext>
            </a:extLst>
          </p:cNvPr>
          <p:cNvSpPr>
            <a:spLocks noGrp="1"/>
          </p:cNvSpPr>
          <p:nvPr>
            <p:ph sz="quarter" idx="12"/>
          </p:nvPr>
        </p:nvSpPr>
        <p:spPr/>
        <p:txBody>
          <a:bodyPr/>
          <a:lstStyle/>
          <a:p>
            <a:r>
              <a:rPr lang="en-US" dirty="0"/>
              <a:t>PM 5-10</a:t>
            </a:r>
          </a:p>
        </p:txBody>
      </p:sp>
      <p:sp>
        <p:nvSpPr>
          <p:cNvPr id="5" name="Text Placeholder 4">
            <a:extLst>
              <a:ext uri="{FF2B5EF4-FFF2-40B4-BE49-F238E27FC236}">
                <a16:creationId xmlns:a16="http://schemas.microsoft.com/office/drawing/2014/main" id="{F4E45067-160F-4818-991B-57246D777636}"/>
              </a:ext>
            </a:extLst>
          </p:cNvPr>
          <p:cNvSpPr>
            <a:spLocks noGrp="1"/>
          </p:cNvSpPr>
          <p:nvPr>
            <p:ph type="body" sz="quarter" idx="11"/>
          </p:nvPr>
        </p:nvSpPr>
        <p:spPr/>
        <p:txBody>
          <a:bodyPr/>
          <a:lstStyle/>
          <a:p>
            <a:r>
              <a:rPr lang="en-US" dirty="0"/>
              <a:t>4-21</a:t>
            </a:r>
          </a:p>
        </p:txBody>
      </p:sp>
      <p:sp>
        <p:nvSpPr>
          <p:cNvPr id="7" name="Text Placeholder 3">
            <a:extLst>
              <a:ext uri="{FF2B5EF4-FFF2-40B4-BE49-F238E27FC236}">
                <a16:creationId xmlns:a16="http://schemas.microsoft.com/office/drawing/2014/main" id="{9ECCBB15-879F-4390-B861-59B92989380F}"/>
              </a:ext>
            </a:extLst>
          </p:cNvPr>
          <p:cNvSpPr txBox="1">
            <a:spLocks/>
          </p:cNvSpPr>
          <p:nvPr/>
        </p:nvSpPr>
        <p:spPr>
          <a:xfrm>
            <a:off x="1429787" y="6385716"/>
            <a:ext cx="5275813" cy="303212"/>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a:t>SERT Basic Training Unit 5: Disaster Psychology - 3/28/2021</a:t>
            </a:r>
            <a:endParaRPr lang="en-US" sz="1500" dirty="0"/>
          </a:p>
        </p:txBody>
      </p:sp>
    </p:spTree>
    <p:extLst>
      <p:ext uri="{BB962C8B-B14F-4D97-AF65-F5344CB8AC3E}">
        <p14:creationId xmlns:p14="http://schemas.microsoft.com/office/powerpoint/2010/main" val="2934919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D122CA-BAE6-4D92-9734-CB5DE1679115}"/>
              </a:ext>
            </a:extLst>
          </p:cNvPr>
          <p:cNvSpPr>
            <a:spLocks noGrp="1"/>
          </p:cNvSpPr>
          <p:nvPr>
            <p:ph type="title"/>
          </p:nvPr>
        </p:nvSpPr>
        <p:spPr/>
        <p:txBody>
          <a:bodyPr/>
          <a:lstStyle/>
          <a:p>
            <a:r>
              <a:rPr lang="en-US" dirty="0"/>
              <a:t>What </a:t>
            </a:r>
            <a:r>
              <a:rPr lang="en-US" u="sng" dirty="0">
                <a:solidFill>
                  <a:srgbClr val="FF0000"/>
                </a:solidFill>
              </a:rPr>
              <a:t>Not</a:t>
            </a:r>
            <a:r>
              <a:rPr lang="en-US" dirty="0"/>
              <a:t> to Say:</a:t>
            </a:r>
          </a:p>
        </p:txBody>
      </p:sp>
      <p:sp>
        <p:nvSpPr>
          <p:cNvPr id="2" name="Content Placeholder 1">
            <a:extLst>
              <a:ext uri="{FF2B5EF4-FFF2-40B4-BE49-F238E27FC236}">
                <a16:creationId xmlns:a16="http://schemas.microsoft.com/office/drawing/2014/main" id="{D1BF03D8-A5B8-4C41-B34D-BA64B7A0FBCD}"/>
              </a:ext>
            </a:extLst>
          </p:cNvPr>
          <p:cNvSpPr>
            <a:spLocks noGrp="1"/>
          </p:cNvSpPr>
          <p:nvPr>
            <p:ph idx="1"/>
          </p:nvPr>
        </p:nvSpPr>
        <p:spPr>
          <a:xfrm>
            <a:off x="584769" y="2251587"/>
            <a:ext cx="4142622" cy="3220892"/>
          </a:xfrm>
        </p:spPr>
        <p:txBody>
          <a:bodyPr/>
          <a:lstStyle/>
          <a:p>
            <a:pPr>
              <a:lnSpc>
                <a:spcPct val="100000"/>
              </a:lnSpc>
              <a:spcBef>
                <a:spcPts val="600"/>
              </a:spcBef>
            </a:pPr>
            <a:r>
              <a:rPr lang="en-US" dirty="0"/>
              <a:t>“I understand.”</a:t>
            </a:r>
          </a:p>
          <a:p>
            <a:pPr>
              <a:lnSpc>
                <a:spcPct val="100000"/>
              </a:lnSpc>
              <a:spcBef>
                <a:spcPts val="1600"/>
              </a:spcBef>
            </a:pPr>
            <a:r>
              <a:rPr lang="en-US" dirty="0"/>
              <a:t>“Don’t feel bad.”</a:t>
            </a:r>
          </a:p>
          <a:p>
            <a:pPr>
              <a:lnSpc>
                <a:spcPct val="100000"/>
              </a:lnSpc>
              <a:spcBef>
                <a:spcPts val="1600"/>
              </a:spcBef>
            </a:pPr>
            <a:r>
              <a:rPr lang="en-US" dirty="0"/>
              <a:t>“You’re strong.”</a:t>
            </a:r>
          </a:p>
          <a:p>
            <a:pPr>
              <a:lnSpc>
                <a:spcPct val="100000"/>
              </a:lnSpc>
              <a:spcBef>
                <a:spcPts val="1600"/>
              </a:spcBef>
            </a:pPr>
            <a:r>
              <a:rPr lang="en-US" dirty="0"/>
              <a:t>“You’ll get through this.”</a:t>
            </a:r>
          </a:p>
          <a:p>
            <a:pPr>
              <a:lnSpc>
                <a:spcPct val="100000"/>
              </a:lnSpc>
              <a:spcBef>
                <a:spcPts val="1600"/>
              </a:spcBef>
            </a:pPr>
            <a:r>
              <a:rPr lang="en-US" dirty="0"/>
              <a:t>“Don’t cry.”</a:t>
            </a:r>
          </a:p>
        </p:txBody>
      </p:sp>
      <p:sp>
        <p:nvSpPr>
          <p:cNvPr id="10" name="Content Placeholder 9">
            <a:extLst>
              <a:ext uri="{FF2B5EF4-FFF2-40B4-BE49-F238E27FC236}">
                <a16:creationId xmlns:a16="http://schemas.microsoft.com/office/drawing/2014/main" id="{78E1D3C4-F528-4FF4-9555-5380ECE3736E}"/>
              </a:ext>
            </a:extLst>
          </p:cNvPr>
          <p:cNvSpPr>
            <a:spLocks noGrp="1"/>
          </p:cNvSpPr>
          <p:nvPr>
            <p:ph idx="13"/>
          </p:nvPr>
        </p:nvSpPr>
        <p:spPr>
          <a:xfrm>
            <a:off x="4904138" y="2251587"/>
            <a:ext cx="4256858" cy="3220892"/>
          </a:xfrm>
        </p:spPr>
        <p:txBody>
          <a:bodyPr/>
          <a:lstStyle/>
          <a:p>
            <a:r>
              <a:rPr lang="en-US" dirty="0"/>
              <a:t>“It’s God’s will.”</a:t>
            </a:r>
          </a:p>
          <a:p>
            <a:pPr>
              <a:spcBef>
                <a:spcPts val="1600"/>
              </a:spcBef>
            </a:pPr>
            <a:r>
              <a:rPr lang="en-US" dirty="0"/>
              <a:t>“It could be worse.”</a:t>
            </a:r>
          </a:p>
          <a:p>
            <a:pPr>
              <a:spcBef>
                <a:spcPts val="1600"/>
              </a:spcBef>
            </a:pPr>
            <a:r>
              <a:rPr lang="en-US" dirty="0"/>
              <a:t>“At least you still have…”</a:t>
            </a:r>
          </a:p>
          <a:p>
            <a:pPr>
              <a:spcBef>
                <a:spcPts val="1600"/>
              </a:spcBef>
            </a:pPr>
            <a:r>
              <a:rPr lang="en-US" dirty="0"/>
              <a:t>“Everything will be okay.”</a:t>
            </a:r>
          </a:p>
          <a:p>
            <a:pPr marL="0" indent="0">
              <a:buNone/>
            </a:pPr>
            <a:endParaRPr lang="en-US" dirty="0"/>
          </a:p>
        </p:txBody>
      </p:sp>
      <p:sp>
        <p:nvSpPr>
          <p:cNvPr id="9" name="Content Placeholder 8">
            <a:extLst>
              <a:ext uri="{FF2B5EF4-FFF2-40B4-BE49-F238E27FC236}">
                <a16:creationId xmlns:a16="http://schemas.microsoft.com/office/drawing/2014/main" id="{46EAF5BF-5211-48DE-B1B3-F6D09C5F1CE0}"/>
              </a:ext>
            </a:extLst>
          </p:cNvPr>
          <p:cNvSpPr>
            <a:spLocks noGrp="1"/>
          </p:cNvSpPr>
          <p:nvPr>
            <p:ph sz="quarter" idx="12"/>
          </p:nvPr>
        </p:nvSpPr>
        <p:spPr/>
        <p:txBody>
          <a:bodyPr/>
          <a:lstStyle/>
          <a:p>
            <a:r>
              <a:rPr lang="en-US" dirty="0"/>
              <a:t>PM 5-12</a:t>
            </a:r>
          </a:p>
        </p:txBody>
      </p:sp>
      <p:sp>
        <p:nvSpPr>
          <p:cNvPr id="6" name="Text Placeholder 5">
            <a:extLst>
              <a:ext uri="{FF2B5EF4-FFF2-40B4-BE49-F238E27FC236}">
                <a16:creationId xmlns:a16="http://schemas.microsoft.com/office/drawing/2014/main" id="{69A469E8-6340-44AE-ACF0-DC57D2712D61}"/>
              </a:ext>
            </a:extLst>
          </p:cNvPr>
          <p:cNvSpPr>
            <a:spLocks noGrp="1"/>
          </p:cNvSpPr>
          <p:nvPr>
            <p:ph type="body" sz="quarter" idx="11"/>
          </p:nvPr>
        </p:nvSpPr>
        <p:spPr/>
        <p:txBody>
          <a:bodyPr/>
          <a:lstStyle/>
          <a:p>
            <a:r>
              <a:rPr lang="en-US" dirty="0"/>
              <a:t>4-22</a:t>
            </a:r>
          </a:p>
        </p:txBody>
      </p:sp>
      <p:sp>
        <p:nvSpPr>
          <p:cNvPr id="8" name="Text Placeholder 3">
            <a:extLst>
              <a:ext uri="{FF2B5EF4-FFF2-40B4-BE49-F238E27FC236}">
                <a16:creationId xmlns:a16="http://schemas.microsoft.com/office/drawing/2014/main" id="{29C1361B-441C-4910-A943-D371CE6F6484}"/>
              </a:ext>
            </a:extLst>
          </p:cNvPr>
          <p:cNvSpPr txBox="1">
            <a:spLocks/>
          </p:cNvSpPr>
          <p:nvPr/>
        </p:nvSpPr>
        <p:spPr>
          <a:xfrm>
            <a:off x="1429787" y="6385716"/>
            <a:ext cx="5275813" cy="303212"/>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a:t>SERT Basic Training Unit 5: Disaster Psychology - 3/28/2021</a:t>
            </a:r>
            <a:endParaRPr lang="en-US" sz="1500" dirty="0"/>
          </a:p>
        </p:txBody>
      </p:sp>
    </p:spTree>
    <p:extLst>
      <p:ext uri="{BB962C8B-B14F-4D97-AF65-F5344CB8AC3E}">
        <p14:creationId xmlns:p14="http://schemas.microsoft.com/office/powerpoint/2010/main" val="1367063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EE1301-6406-4E79-8163-1EE16DDA37C3}"/>
              </a:ext>
            </a:extLst>
          </p:cNvPr>
          <p:cNvSpPr>
            <a:spLocks noGrp="1"/>
          </p:cNvSpPr>
          <p:nvPr>
            <p:ph type="title"/>
          </p:nvPr>
        </p:nvSpPr>
        <p:spPr/>
        <p:txBody>
          <a:bodyPr/>
          <a:lstStyle/>
          <a:p>
            <a:r>
              <a:rPr lang="en-US" dirty="0"/>
              <a:t>Say </a:t>
            </a:r>
            <a:r>
              <a:rPr lang="en-US" u="sng" dirty="0">
                <a:solidFill>
                  <a:srgbClr val="FF0000"/>
                </a:solidFill>
              </a:rPr>
              <a:t>This</a:t>
            </a:r>
            <a:r>
              <a:rPr lang="en-US" dirty="0"/>
              <a:t> Instead:</a:t>
            </a:r>
          </a:p>
        </p:txBody>
      </p:sp>
      <p:sp>
        <p:nvSpPr>
          <p:cNvPr id="2" name="Content Placeholder 1">
            <a:extLst>
              <a:ext uri="{FF2B5EF4-FFF2-40B4-BE49-F238E27FC236}">
                <a16:creationId xmlns:a16="http://schemas.microsoft.com/office/drawing/2014/main" id="{F124D73B-ADE1-49C7-8830-6631F05FE08B}"/>
              </a:ext>
            </a:extLst>
          </p:cNvPr>
          <p:cNvSpPr>
            <a:spLocks noGrp="1"/>
          </p:cNvSpPr>
          <p:nvPr>
            <p:ph idx="1"/>
          </p:nvPr>
        </p:nvSpPr>
        <p:spPr>
          <a:xfrm>
            <a:off x="1239034" y="1893134"/>
            <a:ext cx="6549991" cy="4164766"/>
          </a:xfrm>
        </p:spPr>
        <p:txBody>
          <a:bodyPr>
            <a:normAutofit/>
          </a:bodyPr>
          <a:lstStyle/>
          <a:p>
            <a:pPr>
              <a:lnSpc>
                <a:spcPct val="100000"/>
              </a:lnSpc>
              <a:spcBef>
                <a:spcPts val="600"/>
              </a:spcBef>
            </a:pPr>
            <a:r>
              <a:rPr lang="en-US" dirty="0"/>
              <a:t>“I’m sorry for your pain.”</a:t>
            </a:r>
          </a:p>
          <a:p>
            <a:pPr>
              <a:lnSpc>
                <a:spcPct val="100000"/>
              </a:lnSpc>
              <a:spcBef>
                <a:spcPts val="1800"/>
              </a:spcBef>
            </a:pPr>
            <a:r>
              <a:rPr lang="en-US" dirty="0"/>
              <a:t>“I’m so sorry this has happened.”</a:t>
            </a:r>
          </a:p>
          <a:p>
            <a:pPr>
              <a:lnSpc>
                <a:spcPct val="100000"/>
              </a:lnSpc>
              <a:spcBef>
                <a:spcPts val="1800"/>
              </a:spcBef>
            </a:pPr>
            <a:r>
              <a:rPr lang="en-US" dirty="0"/>
              <a:t>“Is it all right if I help you with…?”</a:t>
            </a:r>
          </a:p>
          <a:p>
            <a:pPr>
              <a:lnSpc>
                <a:spcPct val="100000"/>
              </a:lnSpc>
              <a:spcBef>
                <a:spcPts val="1800"/>
              </a:spcBef>
            </a:pPr>
            <a:r>
              <a:rPr lang="en-US" dirty="0"/>
              <a:t>“I can’t imagine what this is like for you.”</a:t>
            </a:r>
          </a:p>
          <a:p>
            <a:pPr>
              <a:lnSpc>
                <a:spcPct val="100000"/>
              </a:lnSpc>
              <a:spcBef>
                <a:spcPts val="1800"/>
              </a:spcBef>
            </a:pPr>
            <a:r>
              <a:rPr lang="en-US" b="1" dirty="0">
                <a:solidFill>
                  <a:schemeClr val="accent2">
                    <a:lumMod val="75000"/>
                  </a:schemeClr>
                </a:solidFill>
              </a:rPr>
              <a:t>“What do you need?”</a:t>
            </a:r>
          </a:p>
        </p:txBody>
      </p:sp>
      <p:sp>
        <p:nvSpPr>
          <p:cNvPr id="6" name="Content Placeholder 5">
            <a:extLst>
              <a:ext uri="{FF2B5EF4-FFF2-40B4-BE49-F238E27FC236}">
                <a16:creationId xmlns:a16="http://schemas.microsoft.com/office/drawing/2014/main" id="{16B4B2FF-8535-4B42-AC17-7015E7C3D98D}"/>
              </a:ext>
            </a:extLst>
          </p:cNvPr>
          <p:cNvSpPr>
            <a:spLocks noGrp="1"/>
          </p:cNvSpPr>
          <p:nvPr>
            <p:ph sz="quarter" idx="12"/>
          </p:nvPr>
        </p:nvSpPr>
        <p:spPr/>
        <p:txBody>
          <a:bodyPr/>
          <a:lstStyle/>
          <a:p>
            <a:r>
              <a:rPr lang="en-US" dirty="0"/>
              <a:t>PM 5-12</a:t>
            </a:r>
          </a:p>
        </p:txBody>
      </p:sp>
      <p:sp>
        <p:nvSpPr>
          <p:cNvPr id="5" name="Text Placeholder 4">
            <a:extLst>
              <a:ext uri="{FF2B5EF4-FFF2-40B4-BE49-F238E27FC236}">
                <a16:creationId xmlns:a16="http://schemas.microsoft.com/office/drawing/2014/main" id="{B01E261A-3869-4285-A917-F13F6D56169E}"/>
              </a:ext>
            </a:extLst>
          </p:cNvPr>
          <p:cNvSpPr>
            <a:spLocks noGrp="1"/>
          </p:cNvSpPr>
          <p:nvPr>
            <p:ph type="body" sz="quarter" idx="11"/>
          </p:nvPr>
        </p:nvSpPr>
        <p:spPr/>
        <p:txBody>
          <a:bodyPr/>
          <a:lstStyle/>
          <a:p>
            <a:r>
              <a:rPr lang="en-US" dirty="0"/>
              <a:t>4-23</a:t>
            </a:r>
          </a:p>
        </p:txBody>
      </p:sp>
      <p:sp>
        <p:nvSpPr>
          <p:cNvPr id="7" name="Text Placeholder 3">
            <a:extLst>
              <a:ext uri="{FF2B5EF4-FFF2-40B4-BE49-F238E27FC236}">
                <a16:creationId xmlns:a16="http://schemas.microsoft.com/office/drawing/2014/main" id="{81A51B76-0D44-47DA-8B9B-FCAA969FC791}"/>
              </a:ext>
            </a:extLst>
          </p:cNvPr>
          <p:cNvSpPr txBox="1">
            <a:spLocks/>
          </p:cNvSpPr>
          <p:nvPr/>
        </p:nvSpPr>
        <p:spPr>
          <a:xfrm>
            <a:off x="1429787" y="6385716"/>
            <a:ext cx="5275813" cy="303212"/>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a:t>SERT Basic Training Unit 5: Disaster Psychology - 3/28/2021</a:t>
            </a:r>
            <a:endParaRPr lang="en-US" sz="1500" dirty="0"/>
          </a:p>
        </p:txBody>
      </p:sp>
    </p:spTree>
    <p:extLst>
      <p:ext uri="{BB962C8B-B14F-4D97-AF65-F5344CB8AC3E}">
        <p14:creationId xmlns:p14="http://schemas.microsoft.com/office/powerpoint/2010/main" val="563843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D0E48A-B310-465A-849E-E0AAA350C75E}"/>
              </a:ext>
            </a:extLst>
          </p:cNvPr>
          <p:cNvSpPr>
            <a:spLocks noGrp="1"/>
          </p:cNvSpPr>
          <p:nvPr>
            <p:ph type="title"/>
          </p:nvPr>
        </p:nvSpPr>
        <p:spPr/>
        <p:txBody>
          <a:bodyPr>
            <a:normAutofit fontScale="90000"/>
          </a:bodyPr>
          <a:lstStyle/>
          <a:p>
            <a:r>
              <a:rPr lang="en-US" dirty="0"/>
              <a:t>Managing the Death Scene</a:t>
            </a:r>
          </a:p>
        </p:txBody>
      </p:sp>
      <p:sp>
        <p:nvSpPr>
          <p:cNvPr id="2" name="Content Placeholder 1">
            <a:extLst>
              <a:ext uri="{FF2B5EF4-FFF2-40B4-BE49-F238E27FC236}">
                <a16:creationId xmlns:a16="http://schemas.microsoft.com/office/drawing/2014/main" id="{461B9500-4BA4-4B7A-8A13-AF8B0F641A81}"/>
              </a:ext>
            </a:extLst>
          </p:cNvPr>
          <p:cNvSpPr>
            <a:spLocks noGrp="1"/>
          </p:cNvSpPr>
          <p:nvPr>
            <p:ph idx="1"/>
          </p:nvPr>
        </p:nvSpPr>
        <p:spPr>
          <a:xfrm>
            <a:off x="1557838" y="2182045"/>
            <a:ext cx="6376660" cy="3359975"/>
          </a:xfrm>
        </p:spPr>
        <p:txBody>
          <a:bodyPr>
            <a:normAutofit/>
          </a:bodyPr>
          <a:lstStyle/>
          <a:p>
            <a:pPr>
              <a:lnSpc>
                <a:spcPct val="100000"/>
              </a:lnSpc>
              <a:spcBef>
                <a:spcPts val="600"/>
              </a:spcBef>
            </a:pPr>
            <a:r>
              <a:rPr lang="en-US" b="1" dirty="0"/>
              <a:t>Cover the body</a:t>
            </a:r>
            <a:r>
              <a:rPr lang="en-US" dirty="0"/>
              <a:t>; treat it with respect.</a:t>
            </a:r>
          </a:p>
          <a:p>
            <a:pPr>
              <a:lnSpc>
                <a:spcPct val="100000"/>
              </a:lnSpc>
              <a:spcBef>
                <a:spcPts val="2400"/>
              </a:spcBef>
            </a:pPr>
            <a:r>
              <a:rPr lang="en-US" dirty="0"/>
              <a:t>Follow local laws and protocols.</a:t>
            </a:r>
          </a:p>
          <a:p>
            <a:pPr>
              <a:lnSpc>
                <a:spcPct val="100000"/>
              </a:lnSpc>
              <a:spcBef>
                <a:spcPts val="2400"/>
              </a:spcBef>
            </a:pPr>
            <a:r>
              <a:rPr lang="en-US" dirty="0"/>
              <a:t>Talk with SERT leadership. </a:t>
            </a:r>
          </a:p>
        </p:txBody>
      </p:sp>
      <p:sp>
        <p:nvSpPr>
          <p:cNvPr id="6" name="Content Placeholder 5">
            <a:extLst>
              <a:ext uri="{FF2B5EF4-FFF2-40B4-BE49-F238E27FC236}">
                <a16:creationId xmlns:a16="http://schemas.microsoft.com/office/drawing/2014/main" id="{4D11238D-FE55-4FC0-99F0-5BD85CD6F9BA}"/>
              </a:ext>
            </a:extLst>
          </p:cNvPr>
          <p:cNvSpPr>
            <a:spLocks noGrp="1"/>
          </p:cNvSpPr>
          <p:nvPr>
            <p:ph sz="quarter" idx="12"/>
          </p:nvPr>
        </p:nvSpPr>
        <p:spPr/>
        <p:txBody>
          <a:bodyPr/>
          <a:lstStyle/>
          <a:p>
            <a:r>
              <a:rPr lang="en-US" dirty="0"/>
              <a:t>PM 5-12</a:t>
            </a:r>
          </a:p>
        </p:txBody>
      </p:sp>
      <p:sp>
        <p:nvSpPr>
          <p:cNvPr id="5" name="Text Placeholder 4">
            <a:extLst>
              <a:ext uri="{FF2B5EF4-FFF2-40B4-BE49-F238E27FC236}">
                <a16:creationId xmlns:a16="http://schemas.microsoft.com/office/drawing/2014/main" id="{7C66F816-4D2D-4B63-B0EA-AF15228B4B84}"/>
              </a:ext>
            </a:extLst>
          </p:cNvPr>
          <p:cNvSpPr>
            <a:spLocks noGrp="1"/>
          </p:cNvSpPr>
          <p:nvPr>
            <p:ph type="body" sz="quarter" idx="11"/>
          </p:nvPr>
        </p:nvSpPr>
        <p:spPr/>
        <p:txBody>
          <a:bodyPr/>
          <a:lstStyle/>
          <a:p>
            <a:r>
              <a:rPr lang="en-US" dirty="0"/>
              <a:t>4-24</a:t>
            </a:r>
          </a:p>
        </p:txBody>
      </p:sp>
      <p:sp>
        <p:nvSpPr>
          <p:cNvPr id="7" name="Text Placeholder 3">
            <a:extLst>
              <a:ext uri="{FF2B5EF4-FFF2-40B4-BE49-F238E27FC236}">
                <a16:creationId xmlns:a16="http://schemas.microsoft.com/office/drawing/2014/main" id="{3C4DE44F-CCE3-4740-B252-8B1281A6E44D}"/>
              </a:ext>
            </a:extLst>
          </p:cNvPr>
          <p:cNvSpPr txBox="1">
            <a:spLocks/>
          </p:cNvSpPr>
          <p:nvPr/>
        </p:nvSpPr>
        <p:spPr>
          <a:xfrm>
            <a:off x="1429787" y="6385716"/>
            <a:ext cx="5275813" cy="303212"/>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a:t>SERT Basic Training Unit 5: Disaster Psychology - 3/28/2021</a:t>
            </a:r>
            <a:endParaRPr lang="en-US" sz="1500" dirty="0"/>
          </a:p>
        </p:txBody>
      </p:sp>
    </p:spTree>
    <p:extLst>
      <p:ext uri="{BB962C8B-B14F-4D97-AF65-F5344CB8AC3E}">
        <p14:creationId xmlns:p14="http://schemas.microsoft.com/office/powerpoint/2010/main" val="878336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076BFE-C120-447F-9E58-E38CDE779B66}"/>
              </a:ext>
            </a:extLst>
          </p:cNvPr>
          <p:cNvSpPr>
            <a:spLocks noGrp="1"/>
          </p:cNvSpPr>
          <p:nvPr>
            <p:ph type="title"/>
          </p:nvPr>
        </p:nvSpPr>
        <p:spPr/>
        <p:txBody>
          <a:bodyPr>
            <a:normAutofit fontScale="90000"/>
          </a:bodyPr>
          <a:lstStyle/>
          <a:p>
            <a:r>
              <a:rPr lang="en-US"/>
              <a:t>Session 3</a:t>
            </a:r>
            <a:br>
              <a:rPr lang="en-US"/>
            </a:br>
            <a:r>
              <a:rPr lang="en-US"/>
              <a:t>Unit </a:t>
            </a:r>
            <a:r>
              <a:rPr lang="en-US" dirty="0"/>
              <a:t>5 Summary</a:t>
            </a:r>
            <a:r>
              <a:rPr lang="en-US" sz="800" dirty="0"/>
              <a:t> </a:t>
            </a:r>
            <a:r>
              <a:rPr lang="en-US" sz="800" dirty="0">
                <a:solidFill>
                  <a:srgbClr val="448431"/>
                </a:solidFill>
              </a:rPr>
              <a:t>(Unit 5)</a:t>
            </a:r>
            <a:endParaRPr lang="en-US" dirty="0">
              <a:solidFill>
                <a:srgbClr val="448431"/>
              </a:solidFill>
            </a:endParaRPr>
          </a:p>
        </p:txBody>
      </p:sp>
      <p:sp>
        <p:nvSpPr>
          <p:cNvPr id="2" name="Content Placeholder 1">
            <a:extLst>
              <a:ext uri="{FF2B5EF4-FFF2-40B4-BE49-F238E27FC236}">
                <a16:creationId xmlns:a16="http://schemas.microsoft.com/office/drawing/2014/main" id="{F249A983-71C2-4A04-B6C7-F1EC17C54C83}"/>
              </a:ext>
            </a:extLst>
          </p:cNvPr>
          <p:cNvSpPr>
            <a:spLocks noGrp="1"/>
          </p:cNvSpPr>
          <p:nvPr>
            <p:ph idx="1"/>
          </p:nvPr>
        </p:nvSpPr>
        <p:spPr>
          <a:xfrm>
            <a:off x="949969" y="1530443"/>
            <a:ext cx="7656821" cy="4781145"/>
          </a:xfrm>
        </p:spPr>
        <p:txBody>
          <a:bodyPr>
            <a:noAutofit/>
          </a:bodyPr>
          <a:lstStyle/>
          <a:p>
            <a:pPr>
              <a:lnSpc>
                <a:spcPct val="100000"/>
              </a:lnSpc>
              <a:spcBef>
                <a:spcPts val="0"/>
              </a:spcBef>
            </a:pPr>
            <a:r>
              <a:rPr lang="en-US" sz="2400" b="1" dirty="0"/>
              <a:t>Prepare yourself</a:t>
            </a:r>
            <a:r>
              <a:rPr lang="en-US" sz="2400" dirty="0"/>
              <a:t>, as rescues may be unpleasant and uncomfortable.</a:t>
            </a:r>
          </a:p>
          <a:p>
            <a:pPr marL="0" indent="0">
              <a:lnSpc>
                <a:spcPct val="100000"/>
              </a:lnSpc>
              <a:spcBef>
                <a:spcPts val="0"/>
              </a:spcBef>
              <a:buNone/>
            </a:pPr>
            <a:r>
              <a:rPr lang="en-US" sz="800" dirty="0"/>
              <a:t> </a:t>
            </a:r>
          </a:p>
          <a:p>
            <a:pPr>
              <a:lnSpc>
                <a:spcPct val="100000"/>
              </a:lnSpc>
              <a:spcBef>
                <a:spcPts val="0"/>
              </a:spcBef>
            </a:pPr>
            <a:r>
              <a:rPr lang="en-US" sz="2400" dirty="0"/>
              <a:t>Know the psychological and physiological </a:t>
            </a:r>
            <a:r>
              <a:rPr lang="en-US" sz="2400" b="1" dirty="0"/>
              <a:t>symptoms of trauma.</a:t>
            </a:r>
          </a:p>
          <a:p>
            <a:pPr marL="0" indent="0">
              <a:lnSpc>
                <a:spcPct val="100000"/>
              </a:lnSpc>
              <a:spcBef>
                <a:spcPts val="0"/>
              </a:spcBef>
              <a:buNone/>
            </a:pPr>
            <a:r>
              <a:rPr lang="en-US" sz="800" b="1" dirty="0"/>
              <a:t> </a:t>
            </a:r>
          </a:p>
          <a:p>
            <a:pPr>
              <a:lnSpc>
                <a:spcPct val="100000"/>
              </a:lnSpc>
              <a:spcBef>
                <a:spcPts val="0"/>
              </a:spcBef>
            </a:pPr>
            <a:r>
              <a:rPr lang="en-US" sz="2400" dirty="0"/>
              <a:t>Understand the </a:t>
            </a:r>
            <a:r>
              <a:rPr lang="en-US" sz="2400" b="1" dirty="0"/>
              <a:t>six emotional phases of a disaster.</a:t>
            </a:r>
          </a:p>
          <a:p>
            <a:pPr marL="0" indent="0">
              <a:lnSpc>
                <a:spcPct val="100000"/>
              </a:lnSpc>
              <a:spcBef>
                <a:spcPts val="0"/>
              </a:spcBef>
              <a:buNone/>
            </a:pPr>
            <a:r>
              <a:rPr lang="en-US" sz="800" b="1" dirty="0"/>
              <a:t> </a:t>
            </a:r>
          </a:p>
          <a:p>
            <a:pPr>
              <a:lnSpc>
                <a:spcPct val="100000"/>
              </a:lnSpc>
              <a:spcBef>
                <a:spcPts val="0"/>
              </a:spcBef>
            </a:pPr>
            <a:r>
              <a:rPr lang="en-US" sz="2400" dirty="0"/>
              <a:t>Take </a:t>
            </a:r>
            <a:r>
              <a:rPr lang="en-US" sz="2400" b="1" dirty="0"/>
              <a:t>steps to reduce stress</a:t>
            </a:r>
            <a:r>
              <a:rPr lang="en-US" sz="2400" dirty="0"/>
              <a:t>, which affects cognition, health, and interactions.</a:t>
            </a:r>
          </a:p>
          <a:p>
            <a:pPr marL="0" indent="0">
              <a:lnSpc>
                <a:spcPct val="100000"/>
              </a:lnSpc>
              <a:spcBef>
                <a:spcPts val="0"/>
              </a:spcBef>
              <a:buNone/>
            </a:pPr>
            <a:r>
              <a:rPr lang="en-US" sz="800" dirty="0"/>
              <a:t> </a:t>
            </a:r>
          </a:p>
          <a:p>
            <a:pPr>
              <a:lnSpc>
                <a:spcPct val="100000"/>
              </a:lnSpc>
              <a:spcBef>
                <a:spcPts val="0"/>
              </a:spcBef>
            </a:pPr>
            <a:r>
              <a:rPr lang="en-US" sz="2400" b="1" dirty="0"/>
              <a:t>Stabilize individuals.</a:t>
            </a:r>
          </a:p>
          <a:p>
            <a:pPr marL="0" indent="0">
              <a:lnSpc>
                <a:spcPct val="100000"/>
              </a:lnSpc>
              <a:spcBef>
                <a:spcPts val="0"/>
              </a:spcBef>
              <a:buNone/>
            </a:pPr>
            <a:r>
              <a:rPr lang="en-US" sz="800" b="1" dirty="0"/>
              <a:t> </a:t>
            </a:r>
          </a:p>
          <a:p>
            <a:pPr>
              <a:lnSpc>
                <a:spcPct val="100000"/>
              </a:lnSpc>
              <a:spcBef>
                <a:spcPts val="0"/>
              </a:spcBef>
            </a:pPr>
            <a:r>
              <a:rPr lang="en-US" sz="2400" dirty="0"/>
              <a:t>Listen, protect, and connect to </a:t>
            </a:r>
            <a:r>
              <a:rPr lang="en-US" sz="2400" b="1" dirty="0"/>
              <a:t>support survivors.</a:t>
            </a:r>
          </a:p>
          <a:p>
            <a:pPr marL="0" indent="0">
              <a:lnSpc>
                <a:spcPct val="100000"/>
              </a:lnSpc>
              <a:spcBef>
                <a:spcPts val="0"/>
              </a:spcBef>
              <a:buNone/>
            </a:pPr>
            <a:r>
              <a:rPr lang="en-US" sz="800" b="1" dirty="0"/>
              <a:t> </a:t>
            </a:r>
          </a:p>
          <a:p>
            <a:pPr>
              <a:lnSpc>
                <a:spcPct val="100000"/>
              </a:lnSpc>
              <a:spcBef>
                <a:spcPts val="0"/>
              </a:spcBef>
            </a:pPr>
            <a:r>
              <a:rPr lang="en-US" sz="2400" dirty="0"/>
              <a:t>Be an </a:t>
            </a:r>
            <a:r>
              <a:rPr lang="en-US" sz="2400" b="1" dirty="0"/>
              <a:t>empathetic listener. </a:t>
            </a:r>
          </a:p>
        </p:txBody>
      </p:sp>
      <p:sp>
        <p:nvSpPr>
          <p:cNvPr id="6" name="Content Placeholder 5">
            <a:extLst>
              <a:ext uri="{FF2B5EF4-FFF2-40B4-BE49-F238E27FC236}">
                <a16:creationId xmlns:a16="http://schemas.microsoft.com/office/drawing/2014/main" id="{64C0A9E8-CDE0-4227-9AB4-B8FC0953E6BF}"/>
              </a:ext>
            </a:extLst>
          </p:cNvPr>
          <p:cNvSpPr>
            <a:spLocks noGrp="1"/>
          </p:cNvSpPr>
          <p:nvPr>
            <p:ph sz="quarter" idx="12"/>
          </p:nvPr>
        </p:nvSpPr>
        <p:spPr/>
        <p:txBody>
          <a:bodyPr/>
          <a:lstStyle/>
          <a:p>
            <a:r>
              <a:rPr lang="en-US" dirty="0"/>
              <a:t>PM 5-13</a:t>
            </a:r>
          </a:p>
        </p:txBody>
      </p:sp>
      <p:sp>
        <p:nvSpPr>
          <p:cNvPr id="5" name="Text Placeholder 4">
            <a:extLst>
              <a:ext uri="{FF2B5EF4-FFF2-40B4-BE49-F238E27FC236}">
                <a16:creationId xmlns:a16="http://schemas.microsoft.com/office/drawing/2014/main" id="{A467C9D4-7477-40A9-8144-A84F1FA552E2}"/>
              </a:ext>
            </a:extLst>
          </p:cNvPr>
          <p:cNvSpPr>
            <a:spLocks noGrp="1"/>
          </p:cNvSpPr>
          <p:nvPr>
            <p:ph type="body" sz="quarter" idx="11"/>
          </p:nvPr>
        </p:nvSpPr>
        <p:spPr/>
        <p:txBody>
          <a:bodyPr/>
          <a:lstStyle/>
          <a:p>
            <a:r>
              <a:rPr lang="en-US" dirty="0"/>
              <a:t>4-25</a:t>
            </a:r>
          </a:p>
        </p:txBody>
      </p:sp>
      <p:sp>
        <p:nvSpPr>
          <p:cNvPr id="7" name="Text Placeholder 3">
            <a:extLst>
              <a:ext uri="{FF2B5EF4-FFF2-40B4-BE49-F238E27FC236}">
                <a16:creationId xmlns:a16="http://schemas.microsoft.com/office/drawing/2014/main" id="{B29589BC-8B5E-482D-B0BE-0F7C335972E6}"/>
              </a:ext>
            </a:extLst>
          </p:cNvPr>
          <p:cNvSpPr txBox="1">
            <a:spLocks/>
          </p:cNvSpPr>
          <p:nvPr/>
        </p:nvSpPr>
        <p:spPr>
          <a:xfrm>
            <a:off x="1429787" y="6385716"/>
            <a:ext cx="5275813" cy="303212"/>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a:t>SERT Basic Training Unit 5: Disaster Psychology - 3/28/2021</a:t>
            </a:r>
            <a:endParaRPr lang="en-US" sz="1500" dirty="0"/>
          </a:p>
        </p:txBody>
      </p:sp>
    </p:spTree>
    <p:extLst>
      <p:ext uri="{BB962C8B-B14F-4D97-AF65-F5344CB8AC3E}">
        <p14:creationId xmlns:p14="http://schemas.microsoft.com/office/powerpoint/2010/main" val="1614686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9275BF-6545-4274-B80A-856035B29574}"/>
              </a:ext>
            </a:extLst>
          </p:cNvPr>
          <p:cNvSpPr>
            <a:spLocks noGrp="1"/>
          </p:cNvSpPr>
          <p:nvPr>
            <p:ph type="title"/>
          </p:nvPr>
        </p:nvSpPr>
        <p:spPr/>
        <p:txBody>
          <a:bodyPr>
            <a:normAutofit fontScale="90000"/>
          </a:bodyPr>
          <a:lstStyle/>
          <a:p>
            <a:r>
              <a:rPr lang="en-US" dirty="0"/>
              <a:t>Homework Assignment</a:t>
            </a:r>
            <a:r>
              <a:rPr lang="en-US" sz="800" dirty="0"/>
              <a:t> </a:t>
            </a:r>
            <a:r>
              <a:rPr lang="en-US" sz="800" dirty="0">
                <a:solidFill>
                  <a:srgbClr val="448431"/>
                </a:solidFill>
              </a:rPr>
              <a:t>(Unit 5)</a:t>
            </a:r>
            <a:endParaRPr lang="en-US" dirty="0">
              <a:solidFill>
                <a:srgbClr val="448431"/>
              </a:solidFill>
            </a:endParaRPr>
          </a:p>
        </p:txBody>
      </p:sp>
      <p:sp>
        <p:nvSpPr>
          <p:cNvPr id="2" name="Content Placeholder 1">
            <a:extLst>
              <a:ext uri="{FF2B5EF4-FFF2-40B4-BE49-F238E27FC236}">
                <a16:creationId xmlns:a16="http://schemas.microsoft.com/office/drawing/2014/main" id="{A5911A3A-F28F-4402-A0C9-7A55A6AF1E40}"/>
              </a:ext>
            </a:extLst>
          </p:cNvPr>
          <p:cNvSpPr>
            <a:spLocks noGrp="1"/>
          </p:cNvSpPr>
          <p:nvPr>
            <p:ph idx="1"/>
          </p:nvPr>
        </p:nvSpPr>
        <p:spPr>
          <a:xfrm>
            <a:off x="1093273" y="2047009"/>
            <a:ext cx="6313368" cy="3552279"/>
          </a:xfrm>
        </p:spPr>
        <p:txBody>
          <a:bodyPr>
            <a:normAutofit fontScale="92500"/>
          </a:bodyPr>
          <a:lstStyle/>
          <a:p>
            <a:pPr marL="0" indent="0">
              <a:lnSpc>
                <a:spcPct val="100000"/>
              </a:lnSpc>
              <a:spcBef>
                <a:spcPts val="600"/>
              </a:spcBef>
              <a:spcAft>
                <a:spcPts val="600"/>
              </a:spcAft>
              <a:buNone/>
            </a:pPr>
            <a:r>
              <a:rPr lang="en-US" b="1" dirty="0"/>
              <a:t>Prepare for session 4</a:t>
            </a:r>
            <a:r>
              <a:rPr lang="en-US" dirty="0"/>
              <a:t>.  Read these pages below </a:t>
            </a:r>
            <a:r>
              <a:rPr lang="en-US" u="sng" dirty="0"/>
              <a:t>before</a:t>
            </a:r>
            <a:r>
              <a:rPr lang="en-US" dirty="0"/>
              <a:t> you come to class.</a:t>
            </a:r>
          </a:p>
          <a:p>
            <a:pPr marL="0" marR="0" indent="0">
              <a:lnSpc>
                <a:spcPct val="107000"/>
              </a:lnSpc>
              <a:spcBef>
                <a:spcPts val="2400"/>
              </a:spcBef>
              <a:spcAft>
                <a:spcPts val="800"/>
              </a:spcAft>
              <a:buNone/>
            </a:pPr>
            <a:r>
              <a:rPr lang="en-US" sz="2400" b="1" dirty="0">
                <a:solidFill>
                  <a:srgbClr val="0070C0"/>
                </a:solidFill>
                <a:effectLst/>
                <a:ea typeface="Calibri" panose="020F0502020204030204" pitchFamily="34" charset="0"/>
              </a:rPr>
              <a:t>SERT Session 4 Readings</a:t>
            </a:r>
            <a:endParaRPr lang="en-US" sz="2400" dirty="0">
              <a:effectLst/>
              <a:ea typeface="Calibri" panose="020F0502020204030204" pitchFamily="34" charset="0"/>
            </a:endParaRPr>
          </a:p>
          <a:p>
            <a:pPr marL="457189" lvl="1">
              <a:lnSpc>
                <a:spcPct val="107000"/>
              </a:lnSpc>
              <a:spcBef>
                <a:spcPts val="0"/>
              </a:spcBef>
              <a:spcAft>
                <a:spcPts val="800"/>
              </a:spcAft>
            </a:pPr>
            <a:r>
              <a:rPr lang="en-US" b="1" dirty="0">
                <a:effectLst/>
                <a:ea typeface="Calibri" panose="020F0502020204030204" pitchFamily="34" charset="0"/>
              </a:rPr>
              <a:t>Unit 6 </a:t>
            </a:r>
            <a:r>
              <a:rPr lang="en-US" b="1" dirty="0">
                <a:ea typeface="Calibri" panose="020F0502020204030204" pitchFamily="34" charset="0"/>
              </a:rPr>
              <a:t>- </a:t>
            </a:r>
            <a:r>
              <a:rPr lang="en-US" dirty="0">
                <a:effectLst/>
                <a:ea typeface="Calibri" panose="020F0502020204030204" pitchFamily="34" charset="0"/>
              </a:rPr>
              <a:t>Pages 1-3</a:t>
            </a:r>
          </a:p>
          <a:p>
            <a:pPr marL="457189" lvl="1">
              <a:lnSpc>
                <a:spcPct val="107000"/>
              </a:lnSpc>
              <a:spcBef>
                <a:spcPts val="0"/>
              </a:spcBef>
              <a:spcAft>
                <a:spcPts val="800"/>
              </a:spcAft>
            </a:pPr>
            <a:r>
              <a:rPr lang="en-US" b="1" dirty="0">
                <a:effectLst/>
                <a:ea typeface="Calibri" panose="020F0502020204030204" pitchFamily="34" charset="0"/>
              </a:rPr>
              <a:t>Unit 7 </a:t>
            </a:r>
            <a:r>
              <a:rPr lang="en-US" b="1" dirty="0">
                <a:ea typeface="Calibri" panose="020F0502020204030204" pitchFamily="34" charset="0"/>
              </a:rPr>
              <a:t>- </a:t>
            </a:r>
            <a:r>
              <a:rPr lang="en-US" dirty="0">
                <a:effectLst/>
                <a:ea typeface="Calibri" panose="020F0502020204030204" pitchFamily="34" charset="0"/>
              </a:rPr>
              <a:t>Pages 1 and 3-18</a:t>
            </a:r>
          </a:p>
          <a:p>
            <a:pPr marL="457189" lvl="1">
              <a:lnSpc>
                <a:spcPct val="107000"/>
              </a:lnSpc>
              <a:spcBef>
                <a:spcPts val="0"/>
              </a:spcBef>
              <a:spcAft>
                <a:spcPts val="800"/>
              </a:spcAft>
            </a:pPr>
            <a:r>
              <a:rPr lang="en-US" b="1" dirty="0">
                <a:effectLst/>
                <a:ea typeface="Calibri" panose="020F0502020204030204" pitchFamily="34" charset="0"/>
              </a:rPr>
              <a:t>Units 8 &amp; 9 </a:t>
            </a:r>
            <a:r>
              <a:rPr lang="en-US" b="1" dirty="0">
                <a:ea typeface="Calibri" panose="020F0502020204030204" pitchFamily="34" charset="0"/>
              </a:rPr>
              <a:t>- </a:t>
            </a:r>
            <a:r>
              <a:rPr lang="en-US" dirty="0">
                <a:effectLst/>
                <a:ea typeface="Calibri" panose="020F0502020204030204" pitchFamily="34" charset="0"/>
              </a:rPr>
              <a:t>No Reading Assignments, this material will not be covered in class.</a:t>
            </a:r>
          </a:p>
          <a:p>
            <a:pPr marL="0" indent="0">
              <a:lnSpc>
                <a:spcPct val="100000"/>
              </a:lnSpc>
              <a:spcBef>
                <a:spcPts val="600"/>
              </a:spcBef>
              <a:buNone/>
            </a:pPr>
            <a:endParaRPr lang="en-US" dirty="0">
              <a:solidFill>
                <a:srgbClr val="FF0000"/>
              </a:solidFill>
            </a:endParaRPr>
          </a:p>
        </p:txBody>
      </p:sp>
      <p:sp>
        <p:nvSpPr>
          <p:cNvPr id="6" name="Content Placeholder 5">
            <a:extLst>
              <a:ext uri="{FF2B5EF4-FFF2-40B4-BE49-F238E27FC236}">
                <a16:creationId xmlns:a16="http://schemas.microsoft.com/office/drawing/2014/main" id="{419DC182-1392-49F6-BDF9-3BA58D3D894B}"/>
              </a:ext>
            </a:extLst>
          </p:cNvPr>
          <p:cNvSpPr>
            <a:spLocks noGrp="1"/>
          </p:cNvSpPr>
          <p:nvPr>
            <p:ph sz="quarter" idx="12"/>
          </p:nvPr>
        </p:nvSpPr>
        <p:spPr/>
        <p:txBody>
          <a:bodyPr/>
          <a:lstStyle/>
          <a:p>
            <a:r>
              <a:rPr lang="en-US" dirty="0"/>
              <a:t>PM 5-13</a:t>
            </a:r>
          </a:p>
        </p:txBody>
      </p:sp>
      <p:sp>
        <p:nvSpPr>
          <p:cNvPr id="5" name="Text Placeholder 4">
            <a:extLst>
              <a:ext uri="{FF2B5EF4-FFF2-40B4-BE49-F238E27FC236}">
                <a16:creationId xmlns:a16="http://schemas.microsoft.com/office/drawing/2014/main" id="{8459582F-7C67-4AC4-8DAB-F51420E93969}"/>
              </a:ext>
            </a:extLst>
          </p:cNvPr>
          <p:cNvSpPr>
            <a:spLocks noGrp="1"/>
          </p:cNvSpPr>
          <p:nvPr>
            <p:ph type="body" sz="quarter" idx="11"/>
          </p:nvPr>
        </p:nvSpPr>
        <p:spPr/>
        <p:txBody>
          <a:bodyPr/>
          <a:lstStyle/>
          <a:p>
            <a:r>
              <a:rPr lang="en-US" dirty="0"/>
              <a:t>4-26</a:t>
            </a:r>
          </a:p>
        </p:txBody>
      </p:sp>
      <p:sp>
        <p:nvSpPr>
          <p:cNvPr id="7" name="Text Placeholder 3">
            <a:extLst>
              <a:ext uri="{FF2B5EF4-FFF2-40B4-BE49-F238E27FC236}">
                <a16:creationId xmlns:a16="http://schemas.microsoft.com/office/drawing/2014/main" id="{DBD54BDC-A96D-48DF-ADC4-A3BA6FA9E541}"/>
              </a:ext>
            </a:extLst>
          </p:cNvPr>
          <p:cNvSpPr txBox="1">
            <a:spLocks/>
          </p:cNvSpPr>
          <p:nvPr/>
        </p:nvSpPr>
        <p:spPr>
          <a:xfrm>
            <a:off x="1429787" y="6385716"/>
            <a:ext cx="5275813" cy="303212"/>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a:t>SERT Basic Training Unit 5: Disaster Psychology - 3/28/2021</a:t>
            </a:r>
            <a:endParaRPr lang="en-US" sz="1500" dirty="0"/>
          </a:p>
        </p:txBody>
      </p:sp>
    </p:spTree>
    <p:extLst>
      <p:ext uri="{BB962C8B-B14F-4D97-AF65-F5344CB8AC3E}">
        <p14:creationId xmlns:p14="http://schemas.microsoft.com/office/powerpoint/2010/main" val="3383237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FE2F9A-816A-4DF2-8E72-0457DA7C7865}"/>
              </a:ext>
            </a:extLst>
          </p:cNvPr>
          <p:cNvSpPr>
            <a:spLocks noGrp="1"/>
          </p:cNvSpPr>
          <p:nvPr>
            <p:ph type="title"/>
          </p:nvPr>
        </p:nvSpPr>
        <p:spPr/>
        <p:txBody>
          <a:bodyPr>
            <a:normAutofit fontScale="90000"/>
          </a:bodyPr>
          <a:lstStyle/>
          <a:p>
            <a:r>
              <a:rPr lang="en-US" dirty="0"/>
              <a:t>Session 3 - Unit 4 Objectives</a:t>
            </a:r>
          </a:p>
        </p:txBody>
      </p:sp>
      <p:sp>
        <p:nvSpPr>
          <p:cNvPr id="6" name="Content Placeholder 5">
            <a:extLst>
              <a:ext uri="{FF2B5EF4-FFF2-40B4-BE49-F238E27FC236}">
                <a16:creationId xmlns:a16="http://schemas.microsoft.com/office/drawing/2014/main" id="{F61FC9BA-0799-4633-A69C-3DFBA96DAF24}"/>
              </a:ext>
            </a:extLst>
          </p:cNvPr>
          <p:cNvSpPr>
            <a:spLocks noGrp="1"/>
          </p:cNvSpPr>
          <p:nvPr>
            <p:ph idx="1"/>
          </p:nvPr>
        </p:nvSpPr>
        <p:spPr>
          <a:xfrm>
            <a:off x="640206" y="1591673"/>
            <a:ext cx="8080884" cy="4540719"/>
          </a:xfrm>
        </p:spPr>
        <p:txBody>
          <a:bodyPr>
            <a:normAutofit/>
          </a:bodyPr>
          <a:lstStyle/>
          <a:p>
            <a:r>
              <a:rPr lang="en-US" b="1" dirty="0"/>
              <a:t>Review the role of the SERT volunteer </a:t>
            </a:r>
            <a:r>
              <a:rPr lang="en-US" dirty="0"/>
              <a:t>during a mass casualty incident.</a:t>
            </a:r>
            <a:endParaRPr lang="en-US" sz="800" dirty="0"/>
          </a:p>
          <a:p>
            <a:pPr>
              <a:spcBef>
                <a:spcPts val="1800"/>
              </a:spcBef>
            </a:pPr>
            <a:r>
              <a:rPr lang="en-US" b="1" dirty="0"/>
              <a:t>Review the functions</a:t>
            </a:r>
            <a:r>
              <a:rPr lang="en-US" dirty="0"/>
              <a:t> of disaster first aid operations.</a:t>
            </a:r>
            <a:endParaRPr lang="en-US" sz="800" dirty="0"/>
          </a:p>
          <a:p>
            <a:pPr>
              <a:spcBef>
                <a:spcPts val="1800"/>
              </a:spcBef>
            </a:pPr>
            <a:r>
              <a:rPr lang="en-US" b="1" dirty="0"/>
              <a:t>Review</a:t>
            </a:r>
            <a:r>
              <a:rPr lang="en-US" dirty="0"/>
              <a:t> the set-up of a survivor treatment areas.</a:t>
            </a:r>
            <a:endParaRPr lang="en-US" sz="800" dirty="0"/>
          </a:p>
          <a:p>
            <a:pPr>
              <a:spcBef>
                <a:spcPts val="1800"/>
              </a:spcBef>
            </a:pPr>
            <a:r>
              <a:rPr lang="en-US" dirty="0"/>
              <a:t>Perform </a:t>
            </a:r>
            <a:r>
              <a:rPr lang="en-US" b="1" dirty="0"/>
              <a:t>head-to-toe patient assessments.</a:t>
            </a:r>
            <a:endParaRPr lang="en-US" sz="800" b="1" dirty="0"/>
          </a:p>
          <a:p>
            <a:pPr>
              <a:spcBef>
                <a:spcPts val="1800"/>
              </a:spcBef>
            </a:pPr>
            <a:r>
              <a:rPr lang="en-US" dirty="0"/>
              <a:t>Take appropriate </a:t>
            </a:r>
            <a:r>
              <a:rPr lang="en-US" b="1" dirty="0"/>
              <a:t>sanitation and hygiene measures </a:t>
            </a:r>
            <a:r>
              <a:rPr lang="en-US" dirty="0"/>
              <a:t>to protect public health. </a:t>
            </a:r>
          </a:p>
        </p:txBody>
      </p:sp>
      <p:sp>
        <p:nvSpPr>
          <p:cNvPr id="2" name="Content Placeholder 1">
            <a:extLst>
              <a:ext uri="{FF2B5EF4-FFF2-40B4-BE49-F238E27FC236}">
                <a16:creationId xmlns:a16="http://schemas.microsoft.com/office/drawing/2014/main" id="{877202D6-9647-4540-B170-F00DC6D5D378}"/>
              </a:ext>
            </a:extLst>
          </p:cNvPr>
          <p:cNvSpPr>
            <a:spLocks noGrp="1"/>
          </p:cNvSpPr>
          <p:nvPr>
            <p:ph sz="quarter" idx="12"/>
          </p:nvPr>
        </p:nvSpPr>
        <p:spPr/>
        <p:txBody>
          <a:bodyPr/>
          <a:lstStyle/>
          <a:p>
            <a:r>
              <a:rPr lang="en-US" dirty="0"/>
              <a:t>PM 4-1</a:t>
            </a:r>
          </a:p>
        </p:txBody>
      </p:sp>
      <p:sp>
        <p:nvSpPr>
          <p:cNvPr id="7" name="Text Placeholder 6">
            <a:extLst>
              <a:ext uri="{FF2B5EF4-FFF2-40B4-BE49-F238E27FC236}">
                <a16:creationId xmlns:a16="http://schemas.microsoft.com/office/drawing/2014/main" id="{C542CD57-0F7C-4D65-9D10-4A2CCE819283}"/>
              </a:ext>
            </a:extLst>
          </p:cNvPr>
          <p:cNvSpPr>
            <a:spLocks noGrp="1"/>
          </p:cNvSpPr>
          <p:nvPr>
            <p:ph type="body" sz="quarter" idx="4294967295"/>
          </p:nvPr>
        </p:nvSpPr>
        <p:spPr>
          <a:xfrm>
            <a:off x="1429786" y="6385716"/>
            <a:ext cx="5851123" cy="303212"/>
          </a:xfrm>
        </p:spPr>
        <p:txBody>
          <a:bodyPr>
            <a:normAutofit fontScale="47500" lnSpcReduction="20000"/>
          </a:bodyPr>
          <a:lstStyle/>
          <a:p>
            <a:r>
              <a:rPr lang="en-US" dirty="0"/>
              <a:t>SERT Basic Training Unit 4: Disaster First Aid Operations – Part 2   3/28/2021</a:t>
            </a:r>
          </a:p>
        </p:txBody>
      </p:sp>
      <p:sp>
        <p:nvSpPr>
          <p:cNvPr id="8" name="Text Placeholder 7">
            <a:extLst>
              <a:ext uri="{FF2B5EF4-FFF2-40B4-BE49-F238E27FC236}">
                <a16:creationId xmlns:a16="http://schemas.microsoft.com/office/drawing/2014/main" id="{25C6F440-4EF7-483D-9588-34153FC7F286}"/>
              </a:ext>
            </a:extLst>
          </p:cNvPr>
          <p:cNvSpPr>
            <a:spLocks noGrp="1"/>
          </p:cNvSpPr>
          <p:nvPr>
            <p:ph type="body" sz="quarter" idx="11"/>
          </p:nvPr>
        </p:nvSpPr>
        <p:spPr/>
        <p:txBody>
          <a:bodyPr/>
          <a:lstStyle/>
          <a:p>
            <a:r>
              <a:rPr lang="en-US" dirty="0"/>
              <a:t>4-3</a:t>
            </a:r>
          </a:p>
        </p:txBody>
      </p:sp>
    </p:spTree>
    <p:extLst>
      <p:ext uri="{BB962C8B-B14F-4D97-AF65-F5344CB8AC3E}">
        <p14:creationId xmlns:p14="http://schemas.microsoft.com/office/powerpoint/2010/main" val="1836988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4573CD-CF35-4667-BC3A-6AEB6B34E5FC}"/>
              </a:ext>
            </a:extLst>
          </p:cNvPr>
          <p:cNvSpPr>
            <a:spLocks noGrp="1"/>
          </p:cNvSpPr>
          <p:nvPr>
            <p:ph type="title"/>
          </p:nvPr>
        </p:nvSpPr>
        <p:spPr>
          <a:xfrm>
            <a:off x="315142" y="320678"/>
            <a:ext cx="6044561" cy="1017672"/>
          </a:xfrm>
        </p:spPr>
        <p:txBody>
          <a:bodyPr>
            <a:normAutofit fontScale="90000"/>
          </a:bodyPr>
          <a:lstStyle/>
          <a:p>
            <a:r>
              <a:rPr lang="en-US" dirty="0"/>
              <a:t>Role of SERT Volunteers</a:t>
            </a:r>
            <a:r>
              <a:rPr lang="en-US" sz="800" dirty="0"/>
              <a:t> </a:t>
            </a:r>
            <a:r>
              <a:rPr lang="en-US" sz="800" dirty="0">
                <a:solidFill>
                  <a:srgbClr val="448431"/>
                </a:solidFill>
              </a:rPr>
              <a:t>(1 of 2)</a:t>
            </a:r>
            <a:endParaRPr lang="en-US" dirty="0">
              <a:solidFill>
                <a:srgbClr val="448431"/>
              </a:solidFill>
            </a:endParaRPr>
          </a:p>
        </p:txBody>
      </p:sp>
      <p:sp>
        <p:nvSpPr>
          <p:cNvPr id="2" name="Content Placeholder 1">
            <a:extLst>
              <a:ext uri="{FF2B5EF4-FFF2-40B4-BE49-F238E27FC236}">
                <a16:creationId xmlns:a16="http://schemas.microsoft.com/office/drawing/2014/main" id="{238E6333-8336-4A24-A661-9F811C1355E1}"/>
              </a:ext>
            </a:extLst>
          </p:cNvPr>
          <p:cNvSpPr>
            <a:spLocks noGrp="1"/>
          </p:cNvSpPr>
          <p:nvPr>
            <p:ph idx="1"/>
          </p:nvPr>
        </p:nvSpPr>
        <p:spPr>
          <a:xfrm>
            <a:off x="870999" y="2034810"/>
            <a:ext cx="7940435" cy="3698794"/>
          </a:xfrm>
        </p:spPr>
        <p:txBody>
          <a:bodyPr>
            <a:noAutofit/>
          </a:bodyPr>
          <a:lstStyle/>
          <a:p>
            <a:pPr>
              <a:lnSpc>
                <a:spcPct val="100000"/>
              </a:lnSpc>
              <a:spcBef>
                <a:spcPts val="600"/>
              </a:spcBef>
            </a:pPr>
            <a:r>
              <a:rPr lang="en-US" b="1" dirty="0"/>
              <a:t>Put on PPE </a:t>
            </a:r>
            <a:r>
              <a:rPr lang="en-US" dirty="0"/>
              <a:t>and any SERT affiliated gear.</a:t>
            </a:r>
            <a:endParaRPr lang="en-US" sz="800" dirty="0"/>
          </a:p>
          <a:p>
            <a:pPr>
              <a:lnSpc>
                <a:spcPct val="100000"/>
              </a:lnSpc>
              <a:spcBef>
                <a:spcPts val="1800"/>
              </a:spcBef>
            </a:pPr>
            <a:r>
              <a:rPr lang="en-US" dirty="0"/>
              <a:t>Check-in at the SERT staging area.</a:t>
            </a:r>
            <a:endParaRPr lang="en-US" sz="800" dirty="0"/>
          </a:p>
          <a:p>
            <a:pPr>
              <a:lnSpc>
                <a:spcPct val="100000"/>
              </a:lnSpc>
              <a:spcBef>
                <a:spcPts val="1800"/>
              </a:spcBef>
            </a:pPr>
            <a:r>
              <a:rPr lang="en-US" dirty="0"/>
              <a:t>Once assigned a specific task … implement:</a:t>
            </a:r>
          </a:p>
          <a:p>
            <a:pPr lvl="1">
              <a:spcBef>
                <a:spcPts val="1800"/>
              </a:spcBef>
            </a:pPr>
            <a:r>
              <a:rPr lang="en-US" dirty="0"/>
              <a:t>Document findings;</a:t>
            </a:r>
          </a:p>
          <a:p>
            <a:pPr lvl="1">
              <a:spcBef>
                <a:spcPts val="1800"/>
              </a:spcBef>
            </a:pPr>
            <a:r>
              <a:rPr lang="en-US" dirty="0"/>
              <a:t>Report back to command.</a:t>
            </a:r>
          </a:p>
        </p:txBody>
      </p:sp>
      <p:sp>
        <p:nvSpPr>
          <p:cNvPr id="6" name="Content Placeholder 5">
            <a:extLst>
              <a:ext uri="{FF2B5EF4-FFF2-40B4-BE49-F238E27FC236}">
                <a16:creationId xmlns:a16="http://schemas.microsoft.com/office/drawing/2014/main" id="{A43BB6A1-4DD6-4FB5-964D-851C567D00E9}"/>
              </a:ext>
            </a:extLst>
          </p:cNvPr>
          <p:cNvSpPr>
            <a:spLocks noGrp="1"/>
          </p:cNvSpPr>
          <p:nvPr>
            <p:ph sz="quarter" idx="12"/>
          </p:nvPr>
        </p:nvSpPr>
        <p:spPr/>
        <p:txBody>
          <a:bodyPr/>
          <a:lstStyle/>
          <a:p>
            <a:r>
              <a:rPr lang="en-US" dirty="0"/>
              <a:t>PM 4: 2-3</a:t>
            </a:r>
          </a:p>
        </p:txBody>
      </p:sp>
      <p:sp>
        <p:nvSpPr>
          <p:cNvPr id="5" name="Text Placeholder 4">
            <a:extLst>
              <a:ext uri="{FF2B5EF4-FFF2-40B4-BE49-F238E27FC236}">
                <a16:creationId xmlns:a16="http://schemas.microsoft.com/office/drawing/2014/main" id="{ED657D72-E089-4810-8100-9664C97BC18E}"/>
              </a:ext>
            </a:extLst>
          </p:cNvPr>
          <p:cNvSpPr>
            <a:spLocks noGrp="1"/>
          </p:cNvSpPr>
          <p:nvPr>
            <p:ph type="body" sz="quarter" idx="11"/>
          </p:nvPr>
        </p:nvSpPr>
        <p:spPr/>
        <p:txBody>
          <a:bodyPr/>
          <a:lstStyle/>
          <a:p>
            <a:r>
              <a:rPr lang="en-US" dirty="0"/>
              <a:t>4-</a:t>
            </a:r>
            <a:fld id="{ABA405A0-1B29-3C4D-A1AA-F9FC5412D8AD}" type="slidenum">
              <a:rPr lang="en-US" smtClean="0"/>
              <a:t>4</a:t>
            </a:fld>
            <a:endParaRPr lang="en-US" dirty="0"/>
          </a:p>
        </p:txBody>
      </p:sp>
      <p:sp>
        <p:nvSpPr>
          <p:cNvPr id="7" name="Text Placeholder 6">
            <a:extLst>
              <a:ext uri="{FF2B5EF4-FFF2-40B4-BE49-F238E27FC236}">
                <a16:creationId xmlns:a16="http://schemas.microsoft.com/office/drawing/2014/main" id="{9A49438D-BF3A-4C7E-A008-C44D0E3E02B3}"/>
              </a:ext>
            </a:extLst>
          </p:cNvPr>
          <p:cNvSpPr txBox="1">
            <a:spLocks/>
          </p:cNvSpPr>
          <p:nvPr/>
        </p:nvSpPr>
        <p:spPr>
          <a:xfrm>
            <a:off x="1429786" y="6385716"/>
            <a:ext cx="5851123" cy="303212"/>
          </a:xfrm>
          <a:prstGeom prst="rect">
            <a:avLst/>
          </a:prstGeom>
        </p:spPr>
        <p:txBody>
          <a:bodyPr vert="horz" lIns="91440" tIns="45720" rIns="91440" bIns="45720" rtlCol="0">
            <a:normAutofit fontScale="475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SERT Basic Training Unit 4: Disaster First Aid Operations – Part 2   3/28/2021</a:t>
            </a:r>
            <a:endParaRPr lang="en-US" dirty="0"/>
          </a:p>
        </p:txBody>
      </p:sp>
    </p:spTree>
    <p:extLst>
      <p:ext uri="{BB962C8B-B14F-4D97-AF65-F5344CB8AC3E}">
        <p14:creationId xmlns:p14="http://schemas.microsoft.com/office/powerpoint/2010/main" val="2093670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DE6C1B-320B-4BD8-AE74-DA0D84832721}"/>
              </a:ext>
            </a:extLst>
          </p:cNvPr>
          <p:cNvSpPr>
            <a:spLocks noGrp="1"/>
          </p:cNvSpPr>
          <p:nvPr>
            <p:ph type="title"/>
          </p:nvPr>
        </p:nvSpPr>
        <p:spPr/>
        <p:txBody>
          <a:bodyPr>
            <a:normAutofit fontScale="90000"/>
          </a:bodyPr>
          <a:lstStyle/>
          <a:p>
            <a:r>
              <a:rPr lang="en-US" dirty="0"/>
              <a:t>Functions of Disaster First Aid Operations</a:t>
            </a:r>
          </a:p>
        </p:txBody>
      </p:sp>
      <p:sp>
        <p:nvSpPr>
          <p:cNvPr id="2" name="Content Placeholder 1">
            <a:extLst>
              <a:ext uri="{FF2B5EF4-FFF2-40B4-BE49-F238E27FC236}">
                <a16:creationId xmlns:a16="http://schemas.microsoft.com/office/drawing/2014/main" id="{40D220CB-316B-44D2-B8F1-99D690D1E009}"/>
              </a:ext>
            </a:extLst>
          </p:cNvPr>
          <p:cNvSpPr>
            <a:spLocks noGrp="1"/>
          </p:cNvSpPr>
          <p:nvPr>
            <p:ph idx="1"/>
          </p:nvPr>
        </p:nvSpPr>
        <p:spPr>
          <a:xfrm>
            <a:off x="550154" y="1718166"/>
            <a:ext cx="3906397" cy="4519294"/>
          </a:xfrm>
        </p:spPr>
        <p:txBody>
          <a:bodyPr>
            <a:normAutofit/>
          </a:bodyPr>
          <a:lstStyle/>
          <a:p>
            <a:endParaRPr lang="en-US" dirty="0"/>
          </a:p>
          <a:p>
            <a:r>
              <a:rPr lang="en-US" dirty="0"/>
              <a:t>Triage/Assessment.</a:t>
            </a:r>
            <a:endParaRPr lang="en-US" sz="800" dirty="0"/>
          </a:p>
          <a:p>
            <a:pPr>
              <a:spcBef>
                <a:spcPts val="1800"/>
              </a:spcBef>
            </a:pPr>
            <a:r>
              <a:rPr lang="en-US" dirty="0"/>
              <a:t>Treatment.</a:t>
            </a:r>
            <a:endParaRPr lang="en-US" sz="800" dirty="0"/>
          </a:p>
          <a:p>
            <a:pPr>
              <a:spcBef>
                <a:spcPts val="1800"/>
              </a:spcBef>
            </a:pPr>
            <a:r>
              <a:rPr lang="en-US" dirty="0"/>
              <a:t>Arrange Transport.</a:t>
            </a:r>
            <a:endParaRPr lang="en-US" sz="800" dirty="0"/>
          </a:p>
          <a:p>
            <a:pPr>
              <a:spcBef>
                <a:spcPts val="1800"/>
              </a:spcBef>
            </a:pPr>
            <a:r>
              <a:rPr lang="en-US" dirty="0"/>
              <a:t>Morgue.</a:t>
            </a:r>
            <a:endParaRPr lang="en-US" sz="800" dirty="0"/>
          </a:p>
          <a:p>
            <a:pPr>
              <a:spcBef>
                <a:spcPts val="1800"/>
              </a:spcBef>
            </a:pPr>
            <a:r>
              <a:rPr lang="en-US" dirty="0"/>
              <a:t>Supply Replacement.</a:t>
            </a:r>
          </a:p>
        </p:txBody>
      </p:sp>
      <p:pic>
        <p:nvPicPr>
          <p:cNvPr id="6" name="Picture 5" descr="Photo of ambulances parked on a bridge.">
            <a:extLst>
              <a:ext uri="{FF2B5EF4-FFF2-40B4-BE49-F238E27FC236}">
                <a16:creationId xmlns:a16="http://schemas.microsoft.com/office/drawing/2014/main" id="{882D99F8-2002-4A9F-A9D9-4783FAF9EA92}"/>
              </a:ext>
            </a:extLst>
          </p:cNvPr>
          <p:cNvPicPr>
            <a:picLocks noChangeAspect="1"/>
          </p:cNvPicPr>
          <p:nvPr/>
        </p:nvPicPr>
        <p:blipFill>
          <a:blip r:embed="rId3"/>
          <a:stretch>
            <a:fillRect/>
          </a:stretch>
        </p:blipFill>
        <p:spPr>
          <a:xfrm>
            <a:off x="4687450" y="2457450"/>
            <a:ext cx="4141408" cy="2754046"/>
          </a:xfrm>
          <a:prstGeom prst="rect">
            <a:avLst/>
          </a:prstGeom>
        </p:spPr>
      </p:pic>
      <p:sp>
        <p:nvSpPr>
          <p:cNvPr id="7" name="Content Placeholder 6">
            <a:extLst>
              <a:ext uri="{FF2B5EF4-FFF2-40B4-BE49-F238E27FC236}">
                <a16:creationId xmlns:a16="http://schemas.microsoft.com/office/drawing/2014/main" id="{D459927A-6813-4270-B76E-A1B2348280D1}"/>
              </a:ext>
            </a:extLst>
          </p:cNvPr>
          <p:cNvSpPr>
            <a:spLocks noGrp="1"/>
          </p:cNvSpPr>
          <p:nvPr>
            <p:ph sz="quarter" idx="12"/>
          </p:nvPr>
        </p:nvSpPr>
        <p:spPr/>
        <p:txBody>
          <a:bodyPr/>
          <a:lstStyle/>
          <a:p>
            <a:r>
              <a:rPr lang="en-US" dirty="0"/>
              <a:t>PM 4-4</a:t>
            </a:r>
          </a:p>
        </p:txBody>
      </p:sp>
      <p:sp>
        <p:nvSpPr>
          <p:cNvPr id="5" name="Text Placeholder 4">
            <a:extLst>
              <a:ext uri="{FF2B5EF4-FFF2-40B4-BE49-F238E27FC236}">
                <a16:creationId xmlns:a16="http://schemas.microsoft.com/office/drawing/2014/main" id="{8D63571B-C15E-43D8-B4A0-E7A14255902B}"/>
              </a:ext>
            </a:extLst>
          </p:cNvPr>
          <p:cNvSpPr>
            <a:spLocks noGrp="1"/>
          </p:cNvSpPr>
          <p:nvPr>
            <p:ph type="body" sz="quarter" idx="11"/>
          </p:nvPr>
        </p:nvSpPr>
        <p:spPr/>
        <p:txBody>
          <a:bodyPr/>
          <a:lstStyle/>
          <a:p>
            <a:r>
              <a:rPr lang="en-US" dirty="0"/>
              <a:t>4-</a:t>
            </a:r>
            <a:fld id="{E04FD4EA-AB9C-2340-BB9C-16B162C16EE1}" type="slidenum">
              <a:rPr lang="en-US" smtClean="0"/>
              <a:t>5</a:t>
            </a:fld>
            <a:endParaRPr lang="en-US" dirty="0"/>
          </a:p>
        </p:txBody>
      </p:sp>
      <p:sp>
        <p:nvSpPr>
          <p:cNvPr id="8" name="Text Placeholder 6">
            <a:extLst>
              <a:ext uri="{FF2B5EF4-FFF2-40B4-BE49-F238E27FC236}">
                <a16:creationId xmlns:a16="http://schemas.microsoft.com/office/drawing/2014/main" id="{619FB780-A8EC-4C59-AEDA-D79121AB16AC}"/>
              </a:ext>
            </a:extLst>
          </p:cNvPr>
          <p:cNvSpPr txBox="1">
            <a:spLocks/>
          </p:cNvSpPr>
          <p:nvPr/>
        </p:nvSpPr>
        <p:spPr>
          <a:xfrm>
            <a:off x="1429786" y="6385716"/>
            <a:ext cx="5851123" cy="303212"/>
          </a:xfrm>
          <a:prstGeom prst="rect">
            <a:avLst/>
          </a:prstGeom>
        </p:spPr>
        <p:txBody>
          <a:bodyPr vert="horz" lIns="91440" tIns="45720" rIns="91440" bIns="45720" rtlCol="0">
            <a:normAutofit fontScale="475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SERT Basic Training Unit 4: Disaster First Aid Operations – Part 2   3/28/2021</a:t>
            </a:r>
            <a:endParaRPr lang="en-US" dirty="0"/>
          </a:p>
        </p:txBody>
      </p:sp>
    </p:spTree>
    <p:extLst>
      <p:ext uri="{BB962C8B-B14F-4D97-AF65-F5344CB8AC3E}">
        <p14:creationId xmlns:p14="http://schemas.microsoft.com/office/powerpoint/2010/main" val="1367968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4F3F49-5E04-4630-83A8-12D1A1D2082C}"/>
              </a:ext>
            </a:extLst>
          </p:cNvPr>
          <p:cNvSpPr>
            <a:spLocks noGrp="1"/>
          </p:cNvSpPr>
          <p:nvPr>
            <p:ph type="title"/>
          </p:nvPr>
        </p:nvSpPr>
        <p:spPr/>
        <p:txBody>
          <a:bodyPr>
            <a:normAutofit fontScale="90000"/>
          </a:bodyPr>
          <a:lstStyle/>
          <a:p>
            <a:r>
              <a:rPr lang="en-US" dirty="0"/>
              <a:t>Safety for Rescuers and Survivors</a:t>
            </a:r>
          </a:p>
        </p:txBody>
      </p:sp>
      <p:sp>
        <p:nvSpPr>
          <p:cNvPr id="2" name="Content Placeholder 1">
            <a:extLst>
              <a:ext uri="{FF2B5EF4-FFF2-40B4-BE49-F238E27FC236}">
                <a16:creationId xmlns:a16="http://schemas.microsoft.com/office/drawing/2014/main" id="{7E64965E-9746-44ED-88D4-5B1C5524CA80}"/>
              </a:ext>
            </a:extLst>
          </p:cNvPr>
          <p:cNvSpPr>
            <a:spLocks noGrp="1"/>
          </p:cNvSpPr>
          <p:nvPr>
            <p:ph idx="1"/>
          </p:nvPr>
        </p:nvSpPr>
        <p:spPr>
          <a:xfrm>
            <a:off x="1068426" y="1601561"/>
            <a:ext cx="7344054" cy="4781145"/>
          </a:xfrm>
        </p:spPr>
        <p:txBody>
          <a:bodyPr>
            <a:normAutofit/>
          </a:bodyPr>
          <a:lstStyle/>
          <a:p>
            <a:pPr marL="0" lvl="1" indent="0" algn="ctr">
              <a:buNone/>
            </a:pPr>
            <a:r>
              <a:rPr lang="en-US" b="1" dirty="0">
                <a:solidFill>
                  <a:srgbClr val="FF0000"/>
                </a:solidFill>
              </a:rPr>
              <a:t>Individual safety is the </a:t>
            </a:r>
            <a:r>
              <a:rPr lang="en-US" b="1" u="sng" dirty="0">
                <a:solidFill>
                  <a:srgbClr val="FF0000"/>
                </a:solidFill>
              </a:rPr>
              <a:t>number one priority</a:t>
            </a:r>
            <a:r>
              <a:rPr lang="en-US" b="1" dirty="0">
                <a:solidFill>
                  <a:srgbClr val="FF0000"/>
                </a:solidFill>
              </a:rPr>
              <a:t>! </a:t>
            </a:r>
          </a:p>
          <a:p>
            <a:r>
              <a:rPr lang="en-US" dirty="0"/>
              <a:t>In structures with </a:t>
            </a:r>
            <a:r>
              <a:rPr lang="en-US" b="1" dirty="0"/>
              <a:t>light damage</a:t>
            </a:r>
            <a:r>
              <a:rPr lang="en-US" dirty="0"/>
              <a:t>:</a:t>
            </a:r>
          </a:p>
          <a:p>
            <a:pPr lvl="1"/>
            <a:r>
              <a:rPr lang="en-US" dirty="0"/>
              <a:t>Assess survivors as they are found,</a:t>
            </a:r>
          </a:p>
          <a:p>
            <a:pPr lvl="1"/>
            <a:r>
              <a:rPr lang="en-US" dirty="0"/>
              <a:t>Further medical treatment is performed in a safe location inside the designated treatment area. </a:t>
            </a:r>
          </a:p>
          <a:p>
            <a:pPr>
              <a:spcBef>
                <a:spcPts val="2400"/>
              </a:spcBef>
            </a:pPr>
            <a:r>
              <a:rPr lang="en-US" dirty="0"/>
              <a:t>In structures with </a:t>
            </a:r>
            <a:r>
              <a:rPr lang="en-US" b="1" dirty="0"/>
              <a:t>moderate damage</a:t>
            </a:r>
            <a:r>
              <a:rPr lang="en-US" dirty="0"/>
              <a:t>:</a:t>
            </a:r>
          </a:p>
          <a:p>
            <a:pPr lvl="1"/>
            <a:r>
              <a:rPr lang="en-US" dirty="0"/>
              <a:t>Assess survivors as they are found,</a:t>
            </a:r>
          </a:p>
          <a:p>
            <a:pPr lvl="1"/>
            <a:r>
              <a:rPr lang="en-US" dirty="0"/>
              <a:t>Survivors are sent to a medical treatment area a safe distance from the incident. </a:t>
            </a:r>
          </a:p>
          <a:p>
            <a:endParaRPr lang="en-US" dirty="0"/>
          </a:p>
        </p:txBody>
      </p:sp>
      <p:sp>
        <p:nvSpPr>
          <p:cNvPr id="6" name="Content Placeholder 5">
            <a:extLst>
              <a:ext uri="{FF2B5EF4-FFF2-40B4-BE49-F238E27FC236}">
                <a16:creationId xmlns:a16="http://schemas.microsoft.com/office/drawing/2014/main" id="{8092E549-1C60-4829-8F03-24697A242557}"/>
              </a:ext>
            </a:extLst>
          </p:cNvPr>
          <p:cNvSpPr>
            <a:spLocks noGrp="1"/>
          </p:cNvSpPr>
          <p:nvPr>
            <p:ph sz="quarter" idx="12"/>
          </p:nvPr>
        </p:nvSpPr>
        <p:spPr/>
        <p:txBody>
          <a:bodyPr/>
          <a:lstStyle/>
          <a:p>
            <a:r>
              <a:rPr lang="en-US" dirty="0"/>
              <a:t>PM 4-6</a:t>
            </a:r>
          </a:p>
        </p:txBody>
      </p:sp>
      <p:sp>
        <p:nvSpPr>
          <p:cNvPr id="5" name="Text Placeholder 4">
            <a:extLst>
              <a:ext uri="{FF2B5EF4-FFF2-40B4-BE49-F238E27FC236}">
                <a16:creationId xmlns:a16="http://schemas.microsoft.com/office/drawing/2014/main" id="{F292FF11-E224-4FD8-B255-54E39056E3DA}"/>
              </a:ext>
            </a:extLst>
          </p:cNvPr>
          <p:cNvSpPr>
            <a:spLocks noGrp="1"/>
          </p:cNvSpPr>
          <p:nvPr>
            <p:ph type="body" sz="quarter" idx="11"/>
          </p:nvPr>
        </p:nvSpPr>
        <p:spPr/>
        <p:txBody>
          <a:bodyPr/>
          <a:lstStyle/>
          <a:p>
            <a:r>
              <a:rPr lang="en-US" dirty="0"/>
              <a:t>4-</a:t>
            </a:r>
            <a:fld id="{5E193626-686D-C241-B021-8367F19E0B19}" type="slidenum">
              <a:rPr lang="en-US" smtClean="0"/>
              <a:t>6</a:t>
            </a:fld>
            <a:endParaRPr lang="en-US" dirty="0"/>
          </a:p>
        </p:txBody>
      </p:sp>
      <p:sp>
        <p:nvSpPr>
          <p:cNvPr id="8" name="Text Placeholder 6">
            <a:extLst>
              <a:ext uri="{FF2B5EF4-FFF2-40B4-BE49-F238E27FC236}">
                <a16:creationId xmlns:a16="http://schemas.microsoft.com/office/drawing/2014/main" id="{01B22B1C-62D9-4D0F-9780-7456413F9EDB}"/>
              </a:ext>
            </a:extLst>
          </p:cNvPr>
          <p:cNvSpPr txBox="1">
            <a:spLocks/>
          </p:cNvSpPr>
          <p:nvPr/>
        </p:nvSpPr>
        <p:spPr>
          <a:xfrm>
            <a:off x="1429786" y="6385716"/>
            <a:ext cx="5851123" cy="303212"/>
          </a:xfrm>
          <a:prstGeom prst="rect">
            <a:avLst/>
          </a:prstGeom>
        </p:spPr>
        <p:txBody>
          <a:bodyPr vert="horz" lIns="91440" tIns="45720" rIns="91440" bIns="45720" rtlCol="0">
            <a:normAutofit fontScale="475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SERT Basic Training Unit 4: Disaster First Aid Operations – Part 2   3/28/2021</a:t>
            </a:r>
            <a:endParaRPr lang="en-US" dirty="0"/>
          </a:p>
        </p:txBody>
      </p:sp>
    </p:spTree>
    <p:extLst>
      <p:ext uri="{BB962C8B-B14F-4D97-AF65-F5344CB8AC3E}">
        <p14:creationId xmlns:p14="http://schemas.microsoft.com/office/powerpoint/2010/main" val="2853385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392492-4103-4CAD-81C3-29789AA84EC2}"/>
              </a:ext>
            </a:extLst>
          </p:cNvPr>
          <p:cNvSpPr>
            <a:spLocks noGrp="1"/>
          </p:cNvSpPr>
          <p:nvPr>
            <p:ph type="title"/>
          </p:nvPr>
        </p:nvSpPr>
        <p:spPr/>
        <p:txBody>
          <a:bodyPr>
            <a:normAutofit fontScale="90000"/>
          </a:bodyPr>
          <a:lstStyle/>
          <a:p>
            <a:r>
              <a:rPr lang="en-US" dirty="0"/>
              <a:t>Head-to-Toe Assessment</a:t>
            </a:r>
          </a:p>
        </p:txBody>
      </p:sp>
      <p:sp>
        <p:nvSpPr>
          <p:cNvPr id="2" name="Content Placeholder 1">
            <a:extLst>
              <a:ext uri="{FF2B5EF4-FFF2-40B4-BE49-F238E27FC236}">
                <a16:creationId xmlns:a16="http://schemas.microsoft.com/office/drawing/2014/main" id="{82F77AAF-62D3-4D84-BD55-10A08E5F2CDE}"/>
              </a:ext>
            </a:extLst>
          </p:cNvPr>
          <p:cNvSpPr>
            <a:spLocks noGrp="1"/>
          </p:cNvSpPr>
          <p:nvPr>
            <p:ph idx="1"/>
          </p:nvPr>
        </p:nvSpPr>
        <p:spPr>
          <a:xfrm>
            <a:off x="230082" y="2100704"/>
            <a:ext cx="4986620" cy="3660015"/>
          </a:xfrm>
        </p:spPr>
        <p:txBody>
          <a:bodyPr>
            <a:normAutofit/>
          </a:bodyPr>
          <a:lstStyle/>
          <a:p>
            <a:r>
              <a:rPr lang="en-US" b="1" dirty="0"/>
              <a:t>Objectives</a:t>
            </a:r>
            <a:r>
              <a:rPr lang="en-US" dirty="0"/>
              <a:t> of head-to-toe assessment:</a:t>
            </a:r>
          </a:p>
          <a:p>
            <a:pPr lvl="1">
              <a:spcBef>
                <a:spcPts val="1800"/>
              </a:spcBef>
            </a:pPr>
            <a:r>
              <a:rPr lang="en-US" dirty="0"/>
              <a:t>Determine </a:t>
            </a:r>
            <a:r>
              <a:rPr lang="en-US" b="1" dirty="0"/>
              <a:t>extent of injuries,</a:t>
            </a:r>
          </a:p>
          <a:p>
            <a:pPr lvl="1">
              <a:spcBef>
                <a:spcPts val="1800"/>
              </a:spcBef>
            </a:pPr>
            <a:r>
              <a:rPr lang="en-US" dirty="0"/>
              <a:t>Determine </a:t>
            </a:r>
            <a:r>
              <a:rPr lang="en-US" b="1" dirty="0"/>
              <a:t>type of treatment needed,</a:t>
            </a:r>
          </a:p>
          <a:p>
            <a:pPr lvl="1">
              <a:spcBef>
                <a:spcPts val="1800"/>
              </a:spcBef>
            </a:pPr>
            <a:r>
              <a:rPr lang="en-US" b="1" dirty="0"/>
              <a:t>Document</a:t>
            </a:r>
            <a:r>
              <a:rPr lang="en-US" dirty="0"/>
              <a:t> injuries</a:t>
            </a:r>
            <a:r>
              <a:rPr lang="en-US" b="1" dirty="0"/>
              <a:t>. </a:t>
            </a:r>
          </a:p>
        </p:txBody>
      </p:sp>
      <p:pic>
        <p:nvPicPr>
          <p:cNvPr id="7" name="Picture 6" descr="Photo: CERT members conduct a head-to-toe assessment of a patient and place a splint on the patient's leg. ">
            <a:extLst>
              <a:ext uri="{FF2B5EF4-FFF2-40B4-BE49-F238E27FC236}">
                <a16:creationId xmlns:a16="http://schemas.microsoft.com/office/drawing/2014/main" id="{9E6EFB07-C400-419C-A850-B8079E06921F}"/>
              </a:ext>
            </a:extLst>
          </p:cNvPr>
          <p:cNvPicPr>
            <a:picLocks noChangeAspect="1"/>
          </p:cNvPicPr>
          <p:nvPr/>
        </p:nvPicPr>
        <p:blipFill>
          <a:blip r:embed="rId3"/>
          <a:stretch>
            <a:fillRect/>
          </a:stretch>
        </p:blipFill>
        <p:spPr>
          <a:xfrm>
            <a:off x="5416062" y="1913945"/>
            <a:ext cx="3322636" cy="3539439"/>
          </a:xfrm>
          <a:prstGeom prst="rect">
            <a:avLst/>
          </a:prstGeom>
        </p:spPr>
      </p:pic>
      <p:sp>
        <p:nvSpPr>
          <p:cNvPr id="3" name="Content Placeholder 2">
            <a:extLst>
              <a:ext uri="{FF2B5EF4-FFF2-40B4-BE49-F238E27FC236}">
                <a16:creationId xmlns:a16="http://schemas.microsoft.com/office/drawing/2014/main" id="{B649FC32-D4A0-4627-807B-49DBCB24E8EA}"/>
              </a:ext>
            </a:extLst>
          </p:cNvPr>
          <p:cNvSpPr>
            <a:spLocks noGrp="1"/>
          </p:cNvSpPr>
          <p:nvPr>
            <p:ph sz="quarter" idx="12"/>
          </p:nvPr>
        </p:nvSpPr>
        <p:spPr/>
        <p:txBody>
          <a:bodyPr/>
          <a:lstStyle/>
          <a:p>
            <a:r>
              <a:rPr lang="en-US" dirty="0"/>
              <a:t>PM 4-7</a:t>
            </a:r>
          </a:p>
        </p:txBody>
      </p:sp>
      <p:sp>
        <p:nvSpPr>
          <p:cNvPr id="6" name="Text Placeholder 5">
            <a:extLst>
              <a:ext uri="{FF2B5EF4-FFF2-40B4-BE49-F238E27FC236}">
                <a16:creationId xmlns:a16="http://schemas.microsoft.com/office/drawing/2014/main" id="{9DAD29E1-07DF-419D-9A93-9E652587B5CC}"/>
              </a:ext>
            </a:extLst>
          </p:cNvPr>
          <p:cNvSpPr>
            <a:spLocks noGrp="1"/>
          </p:cNvSpPr>
          <p:nvPr>
            <p:ph type="body" sz="quarter" idx="11"/>
          </p:nvPr>
        </p:nvSpPr>
        <p:spPr/>
        <p:txBody>
          <a:bodyPr/>
          <a:lstStyle/>
          <a:p>
            <a:r>
              <a:rPr lang="en-US" dirty="0"/>
              <a:t>4-</a:t>
            </a:r>
            <a:fld id="{4E5E6F31-F724-4747-B81C-1B5E8434F404}" type="slidenum">
              <a:rPr lang="en-US" smtClean="0"/>
              <a:t>7</a:t>
            </a:fld>
            <a:endParaRPr lang="en-US" dirty="0"/>
          </a:p>
        </p:txBody>
      </p:sp>
      <p:sp>
        <p:nvSpPr>
          <p:cNvPr id="8" name="Text Placeholder 6">
            <a:extLst>
              <a:ext uri="{FF2B5EF4-FFF2-40B4-BE49-F238E27FC236}">
                <a16:creationId xmlns:a16="http://schemas.microsoft.com/office/drawing/2014/main" id="{1C09319C-9C82-42C5-845B-56E3C4F1CF65}"/>
              </a:ext>
            </a:extLst>
          </p:cNvPr>
          <p:cNvSpPr txBox="1">
            <a:spLocks/>
          </p:cNvSpPr>
          <p:nvPr/>
        </p:nvSpPr>
        <p:spPr>
          <a:xfrm>
            <a:off x="1429786" y="6385716"/>
            <a:ext cx="5851123" cy="303212"/>
          </a:xfrm>
          <a:prstGeom prst="rect">
            <a:avLst/>
          </a:prstGeom>
        </p:spPr>
        <p:txBody>
          <a:bodyPr vert="horz" lIns="91440" tIns="45720" rIns="91440" bIns="45720" rtlCol="0">
            <a:normAutofit fontScale="475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SERT Basic Training Unit 4: Disaster First Aid Operations – Part 2   3/28/2021</a:t>
            </a:r>
            <a:endParaRPr lang="en-US" dirty="0"/>
          </a:p>
        </p:txBody>
      </p:sp>
    </p:spTree>
    <p:extLst>
      <p:ext uri="{BB962C8B-B14F-4D97-AF65-F5344CB8AC3E}">
        <p14:creationId xmlns:p14="http://schemas.microsoft.com/office/powerpoint/2010/main" val="1915433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084B93-5640-4CC9-BB56-DC4BE7A85351}"/>
              </a:ext>
            </a:extLst>
          </p:cNvPr>
          <p:cNvSpPr>
            <a:spLocks noGrp="1"/>
          </p:cNvSpPr>
          <p:nvPr>
            <p:ph type="title"/>
          </p:nvPr>
        </p:nvSpPr>
        <p:spPr/>
        <p:txBody>
          <a:bodyPr/>
          <a:lstStyle/>
          <a:p>
            <a:r>
              <a:rPr lang="en-US" dirty="0"/>
              <a:t>Order of Assessment</a:t>
            </a:r>
          </a:p>
        </p:txBody>
      </p:sp>
      <p:sp>
        <p:nvSpPr>
          <p:cNvPr id="6" name="Content Placeholder 5">
            <a:extLst>
              <a:ext uri="{FF2B5EF4-FFF2-40B4-BE49-F238E27FC236}">
                <a16:creationId xmlns:a16="http://schemas.microsoft.com/office/drawing/2014/main" id="{663BE5D9-D129-4E6A-A153-2A7EA09825C6}"/>
              </a:ext>
            </a:extLst>
          </p:cNvPr>
          <p:cNvSpPr>
            <a:spLocks noGrp="1"/>
          </p:cNvSpPr>
          <p:nvPr>
            <p:ph idx="1"/>
          </p:nvPr>
        </p:nvSpPr>
        <p:spPr>
          <a:xfrm>
            <a:off x="1126672" y="1756177"/>
            <a:ext cx="3525338" cy="4781145"/>
          </a:xfrm>
        </p:spPr>
        <p:txBody>
          <a:bodyPr>
            <a:noAutofit/>
          </a:bodyPr>
          <a:lstStyle/>
          <a:p>
            <a:r>
              <a:rPr lang="en-US" dirty="0"/>
              <a:t>Head</a:t>
            </a:r>
          </a:p>
          <a:p>
            <a:r>
              <a:rPr lang="en-US" dirty="0"/>
              <a:t>Neck</a:t>
            </a:r>
          </a:p>
          <a:p>
            <a:r>
              <a:rPr lang="en-US" dirty="0"/>
              <a:t>Shoulders</a:t>
            </a:r>
          </a:p>
          <a:p>
            <a:r>
              <a:rPr lang="en-US" dirty="0"/>
              <a:t>Chest</a:t>
            </a:r>
          </a:p>
          <a:p>
            <a:r>
              <a:rPr lang="en-US" dirty="0"/>
              <a:t>Arms</a:t>
            </a:r>
          </a:p>
          <a:p>
            <a:r>
              <a:rPr lang="en-US" dirty="0"/>
              <a:t>Abdomen</a:t>
            </a:r>
          </a:p>
          <a:p>
            <a:r>
              <a:rPr lang="en-US" dirty="0"/>
              <a:t>Pelvis</a:t>
            </a:r>
          </a:p>
          <a:p>
            <a:r>
              <a:rPr lang="en-US" dirty="0"/>
              <a:t>Legs </a:t>
            </a:r>
          </a:p>
        </p:txBody>
      </p:sp>
      <p:pic>
        <p:nvPicPr>
          <p:cNvPr id="9" name="Picture 8" descr="Photo: CERT team members assess patients for injuries.">
            <a:extLst>
              <a:ext uri="{FF2B5EF4-FFF2-40B4-BE49-F238E27FC236}">
                <a16:creationId xmlns:a16="http://schemas.microsoft.com/office/drawing/2014/main" id="{FB5EAB78-9A72-4942-B7C2-3C7A9055FE1C}"/>
              </a:ext>
            </a:extLst>
          </p:cNvPr>
          <p:cNvPicPr>
            <a:picLocks noChangeAspect="1"/>
          </p:cNvPicPr>
          <p:nvPr/>
        </p:nvPicPr>
        <p:blipFill>
          <a:blip r:embed="rId3"/>
          <a:stretch>
            <a:fillRect/>
          </a:stretch>
        </p:blipFill>
        <p:spPr>
          <a:xfrm>
            <a:off x="3994488" y="2151247"/>
            <a:ext cx="4640528" cy="2831688"/>
          </a:xfrm>
          <a:prstGeom prst="rect">
            <a:avLst/>
          </a:prstGeom>
        </p:spPr>
      </p:pic>
      <p:sp>
        <p:nvSpPr>
          <p:cNvPr id="2" name="Content Placeholder 1">
            <a:extLst>
              <a:ext uri="{FF2B5EF4-FFF2-40B4-BE49-F238E27FC236}">
                <a16:creationId xmlns:a16="http://schemas.microsoft.com/office/drawing/2014/main" id="{4C7E226C-5036-4331-8067-B22C29DB0758}"/>
              </a:ext>
            </a:extLst>
          </p:cNvPr>
          <p:cNvSpPr>
            <a:spLocks noGrp="1"/>
          </p:cNvSpPr>
          <p:nvPr>
            <p:ph sz="quarter" idx="12"/>
          </p:nvPr>
        </p:nvSpPr>
        <p:spPr/>
        <p:txBody>
          <a:bodyPr/>
          <a:lstStyle/>
          <a:p>
            <a:r>
              <a:rPr lang="en-US" dirty="0"/>
              <a:t>PM 4-8</a:t>
            </a:r>
          </a:p>
        </p:txBody>
      </p:sp>
      <p:sp>
        <p:nvSpPr>
          <p:cNvPr id="8" name="Text Placeholder 7">
            <a:extLst>
              <a:ext uri="{FF2B5EF4-FFF2-40B4-BE49-F238E27FC236}">
                <a16:creationId xmlns:a16="http://schemas.microsoft.com/office/drawing/2014/main" id="{C0E6D86C-89AE-47B4-9BA4-66AC42940C6A}"/>
              </a:ext>
            </a:extLst>
          </p:cNvPr>
          <p:cNvSpPr>
            <a:spLocks noGrp="1"/>
          </p:cNvSpPr>
          <p:nvPr>
            <p:ph type="body" sz="quarter" idx="11"/>
          </p:nvPr>
        </p:nvSpPr>
        <p:spPr/>
        <p:txBody>
          <a:bodyPr/>
          <a:lstStyle/>
          <a:p>
            <a:r>
              <a:rPr lang="en-US" dirty="0"/>
              <a:t>4-</a:t>
            </a:r>
            <a:fld id="{C0BB9CB9-67FD-1A45-8DDB-AA2BCFA17EB8}" type="slidenum">
              <a:rPr lang="en-US" smtClean="0"/>
              <a:t>8</a:t>
            </a:fld>
            <a:endParaRPr lang="en-US" dirty="0"/>
          </a:p>
        </p:txBody>
      </p:sp>
      <p:sp>
        <p:nvSpPr>
          <p:cNvPr id="10" name="Text Placeholder 6">
            <a:extLst>
              <a:ext uri="{FF2B5EF4-FFF2-40B4-BE49-F238E27FC236}">
                <a16:creationId xmlns:a16="http://schemas.microsoft.com/office/drawing/2014/main" id="{45B9FFC5-CB0E-4062-8D5A-ACB19DEAA59A}"/>
              </a:ext>
            </a:extLst>
          </p:cNvPr>
          <p:cNvSpPr txBox="1">
            <a:spLocks/>
          </p:cNvSpPr>
          <p:nvPr/>
        </p:nvSpPr>
        <p:spPr>
          <a:xfrm>
            <a:off x="1429786" y="6385716"/>
            <a:ext cx="5851123" cy="303212"/>
          </a:xfrm>
          <a:prstGeom prst="rect">
            <a:avLst/>
          </a:prstGeom>
        </p:spPr>
        <p:txBody>
          <a:bodyPr vert="horz" lIns="91440" tIns="45720" rIns="91440" bIns="45720" rtlCol="0">
            <a:normAutofit fontScale="475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SERT Basic Training Unit 4: Disaster First Aid Operations – Part 2   3/28/2021</a:t>
            </a:r>
            <a:endParaRPr lang="en-US" dirty="0"/>
          </a:p>
        </p:txBody>
      </p:sp>
    </p:spTree>
    <p:extLst>
      <p:ext uri="{BB962C8B-B14F-4D97-AF65-F5344CB8AC3E}">
        <p14:creationId xmlns:p14="http://schemas.microsoft.com/office/powerpoint/2010/main" val="885620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225EB7-A3FD-4CCC-9B29-21F48200C987}"/>
              </a:ext>
            </a:extLst>
          </p:cNvPr>
          <p:cNvSpPr>
            <a:spLocks noGrp="1"/>
          </p:cNvSpPr>
          <p:nvPr>
            <p:ph type="title"/>
          </p:nvPr>
        </p:nvSpPr>
        <p:spPr/>
        <p:txBody>
          <a:bodyPr>
            <a:normAutofit fontScale="90000"/>
          </a:bodyPr>
          <a:lstStyle/>
          <a:p>
            <a:r>
              <a:rPr lang="en-US" dirty="0"/>
              <a:t>Closed-Head, Neck, Spinal Injuries</a:t>
            </a:r>
          </a:p>
        </p:txBody>
      </p:sp>
      <p:sp>
        <p:nvSpPr>
          <p:cNvPr id="2" name="Content Placeholder 1">
            <a:extLst>
              <a:ext uri="{FF2B5EF4-FFF2-40B4-BE49-F238E27FC236}">
                <a16:creationId xmlns:a16="http://schemas.microsoft.com/office/drawing/2014/main" id="{2CAB2452-B1EC-438F-8CA8-06C7C4534C5A}"/>
              </a:ext>
            </a:extLst>
          </p:cNvPr>
          <p:cNvSpPr>
            <a:spLocks noGrp="1"/>
          </p:cNvSpPr>
          <p:nvPr>
            <p:ph idx="1"/>
          </p:nvPr>
        </p:nvSpPr>
        <p:spPr>
          <a:xfrm>
            <a:off x="539529" y="1876829"/>
            <a:ext cx="8296900" cy="3502655"/>
          </a:xfrm>
        </p:spPr>
        <p:txBody>
          <a:bodyPr>
            <a:normAutofit/>
          </a:bodyPr>
          <a:lstStyle/>
          <a:p>
            <a:r>
              <a:rPr lang="en-US" dirty="0"/>
              <a:t>If </a:t>
            </a:r>
            <a:r>
              <a:rPr lang="en-US" b="1" dirty="0"/>
              <a:t>injuries to the head or spine </a:t>
            </a:r>
            <a:r>
              <a:rPr lang="en-US" dirty="0"/>
              <a:t>are </a:t>
            </a:r>
            <a:r>
              <a:rPr lang="en-US" i="1" u="sng" dirty="0"/>
              <a:t>suspected</a:t>
            </a:r>
            <a:r>
              <a:rPr lang="en-US" dirty="0"/>
              <a:t>, </a:t>
            </a:r>
            <a:r>
              <a:rPr lang="en-US" b="1" dirty="0">
                <a:solidFill>
                  <a:srgbClr val="FF0000"/>
                </a:solidFill>
              </a:rPr>
              <a:t>do no harm.</a:t>
            </a:r>
            <a:r>
              <a:rPr lang="en-US" dirty="0"/>
              <a:t> </a:t>
            </a:r>
          </a:p>
          <a:p>
            <a:pPr lvl="1"/>
            <a:r>
              <a:rPr lang="en-US" dirty="0"/>
              <a:t>Minimize movement of head and neck while treating life-threatening conditions.</a:t>
            </a:r>
          </a:p>
          <a:p>
            <a:pPr>
              <a:spcBef>
                <a:spcPts val="1800"/>
              </a:spcBef>
            </a:pPr>
            <a:r>
              <a:rPr lang="en-US" dirty="0"/>
              <a:t>If survivors exhibit signs or are </a:t>
            </a:r>
            <a:r>
              <a:rPr lang="en-US" b="1" dirty="0"/>
              <a:t>found under heavy debris</a:t>
            </a:r>
            <a:r>
              <a:rPr lang="en-US" dirty="0"/>
              <a:t>, treat them as having a closed-head, neck, or spinal injury. </a:t>
            </a:r>
          </a:p>
        </p:txBody>
      </p:sp>
      <p:sp>
        <p:nvSpPr>
          <p:cNvPr id="6" name="Content Placeholder 5">
            <a:extLst>
              <a:ext uri="{FF2B5EF4-FFF2-40B4-BE49-F238E27FC236}">
                <a16:creationId xmlns:a16="http://schemas.microsoft.com/office/drawing/2014/main" id="{0DC7AE8E-2252-4967-A65D-8D55E38AF460}"/>
              </a:ext>
            </a:extLst>
          </p:cNvPr>
          <p:cNvSpPr>
            <a:spLocks noGrp="1"/>
          </p:cNvSpPr>
          <p:nvPr>
            <p:ph sz="quarter" idx="12"/>
          </p:nvPr>
        </p:nvSpPr>
        <p:spPr/>
        <p:txBody>
          <a:bodyPr/>
          <a:lstStyle/>
          <a:p>
            <a:r>
              <a:rPr lang="en-US" dirty="0"/>
              <a:t>PM 4: 8-9</a:t>
            </a:r>
          </a:p>
        </p:txBody>
      </p:sp>
      <p:sp>
        <p:nvSpPr>
          <p:cNvPr id="5" name="Text Placeholder 4">
            <a:extLst>
              <a:ext uri="{FF2B5EF4-FFF2-40B4-BE49-F238E27FC236}">
                <a16:creationId xmlns:a16="http://schemas.microsoft.com/office/drawing/2014/main" id="{E8F389CF-C078-4EF8-AEBB-50F0C5C535B1}"/>
              </a:ext>
            </a:extLst>
          </p:cNvPr>
          <p:cNvSpPr>
            <a:spLocks noGrp="1"/>
          </p:cNvSpPr>
          <p:nvPr>
            <p:ph type="body" sz="quarter" idx="11"/>
          </p:nvPr>
        </p:nvSpPr>
        <p:spPr/>
        <p:txBody>
          <a:bodyPr/>
          <a:lstStyle/>
          <a:p>
            <a:r>
              <a:rPr lang="en-US" dirty="0"/>
              <a:t>4-</a:t>
            </a:r>
            <a:fld id="{43D221E9-679E-5D4B-8BE8-5BAD6315DED1}" type="slidenum">
              <a:rPr lang="en-US" smtClean="0"/>
              <a:t>9</a:t>
            </a:fld>
            <a:endParaRPr lang="en-US" dirty="0"/>
          </a:p>
        </p:txBody>
      </p:sp>
      <p:sp>
        <p:nvSpPr>
          <p:cNvPr id="7" name="Text Placeholder 6">
            <a:extLst>
              <a:ext uri="{FF2B5EF4-FFF2-40B4-BE49-F238E27FC236}">
                <a16:creationId xmlns:a16="http://schemas.microsoft.com/office/drawing/2014/main" id="{B71FE4F8-D871-4F43-AF96-98324FC1FB42}"/>
              </a:ext>
            </a:extLst>
          </p:cNvPr>
          <p:cNvSpPr txBox="1">
            <a:spLocks/>
          </p:cNvSpPr>
          <p:nvPr/>
        </p:nvSpPr>
        <p:spPr>
          <a:xfrm>
            <a:off x="1429786" y="6385716"/>
            <a:ext cx="5851123" cy="303212"/>
          </a:xfrm>
          <a:prstGeom prst="rect">
            <a:avLst/>
          </a:prstGeom>
        </p:spPr>
        <p:txBody>
          <a:bodyPr vert="horz" lIns="91440" tIns="45720" rIns="91440" bIns="45720" rtlCol="0">
            <a:normAutofit fontScale="475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SERT Basic Training Unit 4: Disaster First Aid Operations – Part 2   3/28/2021</a:t>
            </a:r>
            <a:endParaRPr lang="en-US" dirty="0"/>
          </a:p>
        </p:txBody>
      </p:sp>
    </p:spTree>
    <p:extLst>
      <p:ext uri="{BB962C8B-B14F-4D97-AF65-F5344CB8AC3E}">
        <p14:creationId xmlns:p14="http://schemas.microsoft.com/office/powerpoint/2010/main" val="6313863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RTPPTTmplt20190319" id="{D722C5DE-2F57-4455-BD5B-B112E512D8C7}" vid="{1F66F116-B1E9-46B5-B201-57AD9513C66B}"/>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RTPPTTmplt20190319" id="{D722C5DE-2F57-4455-BD5B-B112E512D8C7}" vid="{C04B925E-061A-4622-B6DB-8886051063C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8FE5F7B7910C4D8144887B4C3EC5DA" ma:contentTypeVersion="8" ma:contentTypeDescription="Create a new document." ma:contentTypeScope="" ma:versionID="0f4aa0be5aac37cfe6b302b3dcac7b10">
  <xsd:schema xmlns:xsd="http://www.w3.org/2001/XMLSchema" xmlns:xs="http://www.w3.org/2001/XMLSchema" xmlns:p="http://schemas.microsoft.com/office/2006/metadata/properties" xmlns:ns2="cd7a79f3-a22f-4b0a-abe2-9eca9b7c463e" xmlns:ns3="ec9525e3-0e26-41e5-be28-2227dc64c83e" targetNamespace="http://schemas.microsoft.com/office/2006/metadata/properties" ma:root="true" ma:fieldsID="1d090e8eba2147705143ba426f1acea8" ns2:_="" ns3:_="">
    <xsd:import namespace="cd7a79f3-a22f-4b0a-abe2-9eca9b7c463e"/>
    <xsd:import namespace="ec9525e3-0e26-41e5-be28-2227dc64c83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7a79f3-a22f-4b0a-abe2-9eca9b7c46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c9525e3-0e26-41e5-be28-2227dc64c83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2231E3-016F-4B17-AC09-DB5F282D3AC9}">
  <ds:schemaRefs>
    <ds:schemaRef ds:uri="http://schemas.microsoft.com/sharepoint/v3/contenttype/forms"/>
  </ds:schemaRefs>
</ds:datastoreItem>
</file>

<file path=customXml/itemProps2.xml><?xml version="1.0" encoding="utf-8"?>
<ds:datastoreItem xmlns:ds="http://schemas.openxmlformats.org/officeDocument/2006/customXml" ds:itemID="{25DD7AE4-83D3-421C-A1C5-EED6632DACD5}">
  <ds:schemaRefs>
    <ds:schemaRef ds:uri="http://schemas.microsoft.com/office/2006/metadata/properties"/>
    <ds:schemaRef ds:uri="http://purl.org/dc/elements/1.1/"/>
    <ds:schemaRef ds:uri="http://purl.org/dc/dcmitype/"/>
    <ds:schemaRef ds:uri="http://schemas.microsoft.com/office/2006/documentManagement/types"/>
    <ds:schemaRef ds:uri="cd7a79f3-a22f-4b0a-abe2-9eca9b7c463e"/>
    <ds:schemaRef ds:uri="http://schemas.microsoft.com/office/infopath/2007/PartnerControls"/>
    <ds:schemaRef ds:uri="http://schemas.openxmlformats.org/package/2006/metadata/core-properties"/>
    <ds:schemaRef ds:uri="ec9525e3-0e26-41e5-be28-2227dc64c83e"/>
    <ds:schemaRef ds:uri="http://www.w3.org/XML/1998/namespace"/>
    <ds:schemaRef ds:uri="http://purl.org/dc/terms/"/>
  </ds:schemaRefs>
</ds:datastoreItem>
</file>

<file path=customXml/itemProps3.xml><?xml version="1.0" encoding="utf-8"?>
<ds:datastoreItem xmlns:ds="http://schemas.openxmlformats.org/officeDocument/2006/customXml" ds:itemID="{5A6A4D33-D01D-4212-B3C6-A4E181DF74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7a79f3-a22f-4b0a-abe2-9eca9b7c463e"/>
    <ds:schemaRef ds:uri="ec9525e3-0e26-41e5-be28-2227dc64c8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CERTPPTTmplt</Template>
  <TotalTime>12653</TotalTime>
  <Words>2821</Words>
  <Application>Microsoft Office PowerPoint</Application>
  <PresentationFormat>On-screen Show (4:3)</PresentationFormat>
  <Paragraphs>307</Paragraphs>
  <Slides>26</Slides>
  <Notes>26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Arial</vt:lpstr>
      <vt:lpstr>Calibri</vt:lpstr>
      <vt:lpstr>Calibri Light</vt:lpstr>
      <vt:lpstr>Roboto</vt:lpstr>
      <vt:lpstr>Wingdings</vt:lpstr>
      <vt:lpstr>Office Theme</vt:lpstr>
      <vt:lpstr>1_Office Theme</vt:lpstr>
      <vt:lpstr>Session 3 Unit 4: Disaster First Aid Operations – Part 2 Unit 5: Disaster Psychology</vt:lpstr>
      <vt:lpstr>PowerPoint Presentation</vt:lpstr>
      <vt:lpstr>Session 3 - Unit 4 Objectives</vt:lpstr>
      <vt:lpstr>Role of SERT Volunteers (1 of 2)</vt:lpstr>
      <vt:lpstr>Functions of Disaster First Aid Operations</vt:lpstr>
      <vt:lpstr>Safety for Rescuers and Survivors</vt:lpstr>
      <vt:lpstr>Head-to-Toe Assessment</vt:lpstr>
      <vt:lpstr>Order of Assessment</vt:lpstr>
      <vt:lpstr>Closed-Head, Neck, Spinal Injuries</vt:lpstr>
      <vt:lpstr>Maintaining Hygiene</vt:lpstr>
      <vt:lpstr>Session 3 Unit 4 Summary: (Unit 4)</vt:lpstr>
      <vt:lpstr>OHCC SERT Basic Training </vt:lpstr>
      <vt:lpstr>Session 3 - Unit 5 Objectives</vt:lpstr>
      <vt:lpstr>Causes of Disaster Reactions</vt:lpstr>
      <vt:lpstr>The Five Fs</vt:lpstr>
      <vt:lpstr>Psychological Symptoms of Trauma</vt:lpstr>
      <vt:lpstr>Team Well-Being</vt:lpstr>
      <vt:lpstr>Take Care of Yourself</vt:lpstr>
      <vt:lpstr>How ERT Members Reduce Stress</vt:lpstr>
      <vt:lpstr>Traumatic Crisis</vt:lpstr>
      <vt:lpstr>Stabilizing Survivors</vt:lpstr>
      <vt:lpstr>What Not to Say:</vt:lpstr>
      <vt:lpstr>Say This Instead:</vt:lpstr>
      <vt:lpstr>Managing the Death Scene</vt:lpstr>
      <vt:lpstr>Session 3 Unit 5 Summary (Unit 5)</vt:lpstr>
      <vt:lpstr>Homework Assignment (Unit 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Kendall</dc:creator>
  <cp:lastModifiedBy>Tom Porter</cp:lastModifiedBy>
  <cp:revision>838</cp:revision>
  <dcterms:created xsi:type="dcterms:W3CDTF">2019-04-19T15:08:43Z</dcterms:created>
  <dcterms:modified xsi:type="dcterms:W3CDTF">2026-02-09T23:20:03Z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0x010100798FE5F7B7910C4D8144887B4C3EC5DA</vt:lpwstr>
  </property>
</Properties>
</file>