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9" r:id="rId5"/>
  </p:sldMasterIdLst>
  <p:notesMasterIdLst>
    <p:notesMasterId r:id="rId31"/>
  </p:notesMasterIdLst>
  <p:handoutMasterIdLst>
    <p:handoutMasterId r:id="rId32"/>
  </p:handoutMasterIdLst>
  <p:sldIdLst>
    <p:sldId id="417" r:id="rId6"/>
    <p:sldId id="418" r:id="rId7"/>
    <p:sldId id="430" r:id="rId8"/>
    <p:sldId id="421" r:id="rId9"/>
    <p:sldId id="419" r:id="rId10"/>
    <p:sldId id="528" r:id="rId11"/>
    <p:sldId id="530" r:id="rId12"/>
    <p:sldId id="450" r:id="rId13"/>
    <p:sldId id="453" r:id="rId14"/>
    <p:sldId id="529" r:id="rId15"/>
    <p:sldId id="454" r:id="rId16"/>
    <p:sldId id="455" r:id="rId17"/>
    <p:sldId id="457" r:id="rId18"/>
    <p:sldId id="458" r:id="rId19"/>
    <p:sldId id="464" r:id="rId20"/>
    <p:sldId id="467" r:id="rId21"/>
    <p:sldId id="526" r:id="rId22"/>
    <p:sldId id="471" r:id="rId23"/>
    <p:sldId id="478" r:id="rId24"/>
    <p:sldId id="479" r:id="rId25"/>
    <p:sldId id="481" r:id="rId26"/>
    <p:sldId id="484" r:id="rId27"/>
    <p:sldId id="532" r:id="rId28"/>
    <p:sldId id="500" r:id="rId29"/>
    <p:sldId id="53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cmAuthor id="2" name="David Kendall" initials="DK" lastIdx="4" clrIdx="1"/>
  <p:cmAuthor id="3" name="David Kendall" initials="DK [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0544" autoAdjust="0"/>
  </p:normalViewPr>
  <p:slideViewPr>
    <p:cSldViewPr snapToGrid="0">
      <p:cViewPr varScale="1">
        <p:scale>
          <a:sx n="44" d="100"/>
          <a:sy n="44" d="100"/>
        </p:scale>
        <p:origin x="1927" y="252"/>
      </p:cViewPr>
      <p:guideLst>
        <p:guide orient="horz" pos="2160"/>
        <p:guide pos="2880"/>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Porter" userId="ebec8b2c8c0f2d73" providerId="LiveId" clId="{F9F9AFF6-FC40-4923-B47E-E2B6280FC0B6}"/>
    <pc:docChg chg="modSld">
      <pc:chgData name="Sue Porter" userId="ebec8b2c8c0f2d73" providerId="LiveId" clId="{F9F9AFF6-FC40-4923-B47E-E2B6280FC0B6}" dt="2025-01-30T18:21:06.851" v="240" actId="115"/>
      <pc:docMkLst>
        <pc:docMk/>
      </pc:docMkLst>
      <pc:sldChg chg="modNotesTx">
        <pc:chgData name="Sue Porter" userId="ebec8b2c8c0f2d73" providerId="LiveId" clId="{F9F9AFF6-FC40-4923-B47E-E2B6280FC0B6}" dt="2025-01-30T18:10:47.251" v="51" actId="20577"/>
        <pc:sldMkLst>
          <pc:docMk/>
          <pc:sldMk cId="3209561295" sldId="418"/>
        </pc:sldMkLst>
      </pc:sldChg>
      <pc:sldChg chg="modNotesTx">
        <pc:chgData name="Sue Porter" userId="ebec8b2c8c0f2d73" providerId="LiveId" clId="{F9F9AFF6-FC40-4923-B47E-E2B6280FC0B6}" dt="2025-01-30T18:17:30.050" v="239" actId="20577"/>
        <pc:sldMkLst>
          <pc:docMk/>
          <pc:sldMk cId="4214030984" sldId="453"/>
        </pc:sldMkLst>
      </pc:sldChg>
      <pc:sldChg chg="modNotesTx">
        <pc:chgData name="Sue Porter" userId="ebec8b2c8c0f2d73" providerId="LiveId" clId="{F9F9AFF6-FC40-4923-B47E-E2B6280FC0B6}" dt="2025-01-30T18:21:06.851" v="240" actId="115"/>
        <pc:sldMkLst>
          <pc:docMk/>
          <pc:sldMk cId="1154985401" sldId="481"/>
        </pc:sldMkLst>
      </pc:sldChg>
      <pc:sldChg chg="modSp mod">
        <pc:chgData name="Sue Porter" userId="ebec8b2c8c0f2d73" providerId="LiveId" clId="{F9F9AFF6-FC40-4923-B47E-E2B6280FC0B6}" dt="2023-04-15T00:35:28.334" v="1" actId="20577"/>
        <pc:sldMkLst>
          <pc:docMk/>
          <pc:sldMk cId="3307637939"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AFA48505-E7EB-4B8F-BF8D-66EAD648D0DD}" type="datetimeFigureOut">
              <a:rPr lang="en-US" smtClean="0"/>
              <a:t>2/9/2026</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FD26783-B334-4510-9096-BC7E0ECB6AB1}" type="datetimeFigureOut">
              <a:rPr lang="en-US" smtClean="0"/>
              <a:t>2/9/2026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FAD91295-1B56-4210-A718-9E86FE509B30}" type="slidenum">
              <a:rPr lang="en-US" smtClean="0"/>
              <a:t>‹#›</a:t>
            </a:fld>
            <a:endParaRPr lang="en-US" dirty="0"/>
          </a:p>
        </p:txBody>
      </p:sp>
    </p:spTree>
    <p:extLst>
      <p:ext uri="{BB962C8B-B14F-4D97-AF65-F5344CB8AC3E}">
        <p14:creationId xmlns:p14="http://schemas.microsoft.com/office/powerpoint/2010/main" val="388194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Hello and welcome to the final session of SERT Basic Training.  Today we will cover areas other then First Aid.  I need to say again your #1 priority is to stay SAFE!</a:t>
            </a:r>
          </a:p>
        </p:txBody>
      </p:sp>
      <p:sp>
        <p:nvSpPr>
          <p:cNvPr id="4" name="Slide Number Placeholder 3"/>
          <p:cNvSpPr>
            <a:spLocks noGrp="1"/>
          </p:cNvSpPr>
          <p:nvPr>
            <p:ph type="sldNum" sz="quarter" idx="5"/>
          </p:nvPr>
        </p:nvSpPr>
        <p:spPr/>
        <p:txBody>
          <a:bodyPr/>
          <a:lstStyle/>
          <a:p>
            <a:fld id="{FAD91295-1B56-4210-A718-9E86FE509B30}" type="slidenum">
              <a:rPr lang="en-US" smtClean="0"/>
              <a:t>1</a:t>
            </a:fld>
            <a:endParaRPr lang="en-US" dirty="0"/>
          </a:p>
        </p:txBody>
      </p:sp>
    </p:spTree>
    <p:extLst>
      <p:ext uri="{BB962C8B-B14F-4D97-AF65-F5344CB8AC3E}">
        <p14:creationId xmlns:p14="http://schemas.microsoft.com/office/powerpoint/2010/main" val="294308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SERT SAR strategy requires three responders; two to make entry and one immediately outside in a safe area to coordinate and act as the SAFETY OFFICER </a:t>
            </a:r>
            <a:r>
              <a:rPr lang="en-US" b="1" dirty="0"/>
              <a:t>. </a:t>
            </a:r>
            <a:r>
              <a:rPr lang="en-US" dirty="0"/>
              <a:t> However, because of limited OHCC ERT personnel resources, it may not be possible to perform an interior search and rescue.</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10</a:t>
            </a:fld>
            <a:endParaRPr lang="en-US" dirty="0"/>
          </a:p>
        </p:txBody>
      </p:sp>
    </p:spTree>
    <p:extLst>
      <p:ext uri="{BB962C8B-B14F-4D97-AF65-F5344CB8AC3E}">
        <p14:creationId xmlns:p14="http://schemas.microsoft.com/office/powerpoint/2010/main" val="116488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“operational thought” should always be safety.  This is YOUR safety.  If you get injured, then you become part of the problem and not the solution.</a:t>
            </a:r>
          </a:p>
          <a:p>
            <a:endParaRPr lang="en-US" dirty="0"/>
          </a:p>
          <a:p>
            <a:r>
              <a:rPr lang="en-US" dirty="0"/>
              <a:t>Your first “operational action” should be to do nothing. That may sound counter-intuitive for a responder, but it provides the maximum amount of safety.</a:t>
            </a:r>
          </a:p>
          <a:p>
            <a:pPr defTabSz="931717">
              <a:defRPr/>
            </a:pPr>
            <a:endParaRPr lang="en-US" dirty="0"/>
          </a:p>
          <a:p>
            <a:pPr defTabSz="931717">
              <a:defRPr/>
            </a:pPr>
            <a:r>
              <a:rPr lang="en-US" dirty="0"/>
              <a:t>Ask yourself – “What would happen if I did nothing?  What would be the outcome?” If the survivor is safe and unharmed, but just unable to exit the structure, then consider the NO ACTION approach and wait for help.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11</a:t>
            </a:fld>
            <a:endParaRPr lang="en-US" dirty="0"/>
          </a:p>
        </p:txBody>
      </p:sp>
    </p:spTree>
    <p:extLst>
      <p:ext uri="{BB962C8B-B14F-4D97-AF65-F5344CB8AC3E}">
        <p14:creationId xmlns:p14="http://schemas.microsoft.com/office/powerpoint/2010/main" val="278089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performing Search &amp; Rescue, determine what resources will be needed once the survivor is rescued.  </a:t>
            </a:r>
          </a:p>
          <a:p>
            <a:endParaRPr lang="en-US" dirty="0"/>
          </a:p>
          <a:p>
            <a:r>
              <a:rPr lang="en-US" dirty="0"/>
              <a:t>Determine where survivors will stage and rest while awaiting further help.</a:t>
            </a:r>
          </a:p>
        </p:txBody>
      </p:sp>
      <p:sp>
        <p:nvSpPr>
          <p:cNvPr id="4" name="Slide Number Placeholder 3"/>
          <p:cNvSpPr>
            <a:spLocks noGrp="1"/>
          </p:cNvSpPr>
          <p:nvPr>
            <p:ph type="sldNum" sz="quarter" idx="5"/>
          </p:nvPr>
        </p:nvSpPr>
        <p:spPr/>
        <p:txBody>
          <a:bodyPr/>
          <a:lstStyle/>
          <a:p>
            <a:fld id="{FAD91295-1B56-4210-A718-9E86FE509B30}" type="slidenum">
              <a:rPr lang="en-US" smtClean="0"/>
              <a:t>12</a:t>
            </a:fld>
            <a:endParaRPr lang="en-US" dirty="0"/>
          </a:p>
        </p:txBody>
      </p:sp>
    </p:spTree>
    <p:extLst>
      <p:ext uri="{BB962C8B-B14F-4D97-AF65-F5344CB8AC3E}">
        <p14:creationId xmlns:p14="http://schemas.microsoft.com/office/powerpoint/2010/main" val="14368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complexity of the Search &amp; Rescue, the entire size-up process can take just a few minutes to a few hours to complete.  The decisions made and the actions taken are based on a thorough analysis so take the time necessary.</a:t>
            </a:r>
          </a:p>
          <a:p>
            <a:endParaRPr lang="en-US" dirty="0"/>
          </a:p>
          <a:p>
            <a:r>
              <a:rPr lang="en-US" dirty="0"/>
              <a:t>RESTATE: Always consider the NO ACTION approach first.  What are the probable consequences if you take no action?  Wait for additional resources or professional help.</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13</a:t>
            </a:fld>
            <a:endParaRPr lang="en-US" dirty="0"/>
          </a:p>
        </p:txBody>
      </p:sp>
    </p:spTree>
    <p:extLst>
      <p:ext uri="{BB962C8B-B14F-4D97-AF65-F5344CB8AC3E}">
        <p14:creationId xmlns:p14="http://schemas.microsoft.com/office/powerpoint/2010/main" val="292382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 </a:t>
            </a:r>
            <a:r>
              <a:rPr lang="en-US" b="1" dirty="0"/>
              <a:t>YOUR safety is FIRST.</a:t>
            </a:r>
          </a:p>
          <a:p>
            <a:endParaRPr lang="en-US" b="1" dirty="0"/>
          </a:p>
          <a:p>
            <a:pPr defTabSz="931717">
              <a:defRPr/>
            </a:pPr>
            <a:r>
              <a:rPr lang="en-US" dirty="0"/>
              <a:t>Know the differences between </a:t>
            </a:r>
            <a:r>
              <a:rPr lang="en-US" b="1" dirty="0"/>
              <a:t>Light, Moderate, and Heavy Damage </a:t>
            </a:r>
            <a:r>
              <a:rPr lang="en-US" dirty="0"/>
              <a:t>and proceed accordingly.  As a reminder, never attempt Search &amp; Rescue if the damage is considered heavy. </a:t>
            </a:r>
          </a:p>
          <a:p>
            <a:endParaRPr lang="en-US" b="1" dirty="0"/>
          </a:p>
        </p:txBody>
      </p:sp>
      <p:sp>
        <p:nvSpPr>
          <p:cNvPr id="4" name="Slide Number Placeholder 3"/>
          <p:cNvSpPr>
            <a:spLocks noGrp="1"/>
          </p:cNvSpPr>
          <p:nvPr>
            <p:ph type="sldNum" sz="quarter" idx="5"/>
          </p:nvPr>
        </p:nvSpPr>
        <p:spPr/>
        <p:txBody>
          <a:bodyPr/>
          <a:lstStyle/>
          <a:p>
            <a:fld id="{FAD91295-1B56-4210-A718-9E86FE509B30}" type="slidenum">
              <a:rPr lang="en-US" smtClean="0"/>
              <a:t>14</a:t>
            </a:fld>
            <a:endParaRPr lang="en-US" dirty="0"/>
          </a:p>
        </p:txBody>
      </p:sp>
    </p:spTree>
    <p:extLst>
      <p:ext uri="{BB962C8B-B14F-4D97-AF65-F5344CB8AC3E}">
        <p14:creationId xmlns:p14="http://schemas.microsoft.com/office/powerpoint/2010/main" val="159931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 </a:t>
            </a:r>
            <a:r>
              <a:rPr lang="en-US" dirty="0"/>
              <a:t>REMEMBER – </a:t>
            </a:r>
            <a:r>
              <a:rPr lang="en-US" u="sng" dirty="0"/>
              <a:t>aftershocks can occur</a:t>
            </a:r>
            <a:r>
              <a:rPr lang="en-US" dirty="0"/>
              <a:t>. Damage, especially structural integrity of the building can change. Situational Awareness must be continuous along with ongoing review of the structural integrity. </a:t>
            </a:r>
          </a:p>
          <a:p>
            <a:endParaRPr lang="en-US" dirty="0"/>
          </a:p>
          <a:p>
            <a:r>
              <a:rPr lang="en-US" b="1" dirty="0"/>
              <a:t>Step 4: </a:t>
            </a:r>
            <a:r>
              <a:rPr lang="en-US" dirty="0"/>
              <a:t>Assess RISK vs GAIN.</a:t>
            </a:r>
          </a:p>
          <a:p>
            <a:r>
              <a:rPr lang="en-US" b="1" dirty="0"/>
              <a:t>Step 4: </a:t>
            </a:r>
            <a:r>
              <a:rPr lang="en-US" b="0" dirty="0"/>
              <a:t>Resources include personnel, tools, and equipment.</a:t>
            </a:r>
            <a:endParaRPr lang="en-US" b="1" dirty="0"/>
          </a:p>
          <a:p>
            <a:endParaRPr lang="en-US" dirty="0"/>
          </a:p>
          <a:p>
            <a:r>
              <a:rPr lang="en-US" dirty="0"/>
              <a:t>Should you get a second opinion?</a:t>
            </a:r>
          </a:p>
          <a:p>
            <a:endParaRPr lang="en-US" dirty="0"/>
          </a:p>
          <a:p>
            <a:r>
              <a:rPr lang="en-US" dirty="0"/>
              <a:t>If you think it’s unsafe, then it probably is unsafe!</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15</a:t>
            </a:fld>
            <a:endParaRPr lang="en-US" dirty="0"/>
          </a:p>
        </p:txBody>
      </p:sp>
    </p:spTree>
    <p:extLst>
      <p:ext uri="{BB962C8B-B14F-4D97-AF65-F5344CB8AC3E}">
        <p14:creationId xmlns:p14="http://schemas.microsoft.com/office/powerpoint/2010/main" val="11080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5</a:t>
            </a:r>
            <a:r>
              <a:rPr lang="en-US" dirty="0"/>
              <a:t>: By this point in the Size-Up process, all the hazards should be identified.  It’s important to remember that these hazards must be removed or mitigated before beginning the Search &amp; Rescue.</a:t>
            </a:r>
          </a:p>
          <a:p>
            <a:endParaRPr lang="en-US" dirty="0"/>
          </a:p>
          <a:p>
            <a:r>
              <a:rPr lang="en-US" b="1" dirty="0"/>
              <a:t>Step 5: </a:t>
            </a:r>
            <a:r>
              <a:rPr lang="en-US" dirty="0"/>
              <a:t>Be mindful of the goal – rescue the greatest number in the shortest amount of time – but not at the expense of your own safety.</a:t>
            </a:r>
          </a:p>
          <a:p>
            <a:endParaRPr lang="en-US" dirty="0"/>
          </a:p>
          <a:p>
            <a:r>
              <a:rPr lang="en-US" b="1" dirty="0"/>
              <a:t>Step 6: </a:t>
            </a:r>
            <a:r>
              <a:rPr lang="en-US" dirty="0"/>
              <a:t>This is the point in the size-up where you will make decisions based on the priorities established in Step 5.</a:t>
            </a:r>
          </a:p>
          <a:p>
            <a:endParaRPr lang="en-US" dirty="0"/>
          </a:p>
          <a:p>
            <a:r>
              <a:rPr lang="en-US" b="1" dirty="0"/>
              <a:t>Step 6: </a:t>
            </a:r>
            <a:r>
              <a:rPr lang="en-US" dirty="0"/>
              <a:t>Review sequence of response – life, environment, property.</a:t>
            </a:r>
          </a:p>
        </p:txBody>
      </p:sp>
      <p:sp>
        <p:nvSpPr>
          <p:cNvPr id="4" name="Slide Number Placeholder 3"/>
          <p:cNvSpPr>
            <a:spLocks noGrp="1"/>
          </p:cNvSpPr>
          <p:nvPr>
            <p:ph type="sldNum" sz="quarter" idx="5"/>
          </p:nvPr>
        </p:nvSpPr>
        <p:spPr/>
        <p:txBody>
          <a:bodyPr/>
          <a:lstStyle/>
          <a:p>
            <a:fld id="{FAD91295-1B56-4210-A718-9E86FE509B30}" type="slidenum">
              <a:rPr lang="en-US" smtClean="0"/>
              <a:t>16</a:t>
            </a:fld>
            <a:endParaRPr lang="en-US" dirty="0"/>
          </a:p>
        </p:txBody>
      </p:sp>
    </p:spTree>
    <p:extLst>
      <p:ext uri="{BB962C8B-B14F-4D97-AF65-F5344CB8AC3E}">
        <p14:creationId xmlns:p14="http://schemas.microsoft.com/office/powerpoint/2010/main" val="288939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7:  </a:t>
            </a:r>
            <a:r>
              <a:rPr lang="en-US" dirty="0"/>
              <a:t>The CERT manual suggests that documenting an Action Plan is optional.  </a:t>
            </a:r>
            <a:r>
              <a:rPr lang="en-US" u="sng" dirty="0"/>
              <a:t>The SERT ERT IMT wants to make it clear that it is </a:t>
            </a:r>
            <a:r>
              <a:rPr lang="en-US" b="1" u="sng" dirty="0"/>
              <a:t>mandatory</a:t>
            </a:r>
            <a:r>
              <a:rPr lang="en-US" u="sng" dirty="0"/>
              <a:t>.</a:t>
            </a:r>
            <a:r>
              <a:rPr lang="en-US" dirty="0"/>
              <a:t>  The Safety Officer will develop the Plan and decide specifically how the entry team will conduct the operation considering the highest priority tasks first.</a:t>
            </a:r>
          </a:p>
          <a:p>
            <a:endParaRPr lang="en-US" dirty="0"/>
          </a:p>
          <a:p>
            <a:r>
              <a:rPr lang="en-US" b="1" dirty="0"/>
              <a:t>Step 8:  </a:t>
            </a:r>
            <a:r>
              <a:rPr lang="en-US" dirty="0"/>
              <a:t>Implement the Plan.  </a:t>
            </a:r>
          </a:p>
          <a:p>
            <a:r>
              <a:rPr lang="en-US" dirty="0"/>
              <a:t> </a:t>
            </a:r>
          </a:p>
        </p:txBody>
      </p:sp>
      <p:sp>
        <p:nvSpPr>
          <p:cNvPr id="4" name="Slide Number Placeholder 3"/>
          <p:cNvSpPr>
            <a:spLocks noGrp="1"/>
          </p:cNvSpPr>
          <p:nvPr>
            <p:ph type="sldNum" sz="quarter" idx="5"/>
          </p:nvPr>
        </p:nvSpPr>
        <p:spPr/>
        <p:txBody>
          <a:bodyPr/>
          <a:lstStyle/>
          <a:p>
            <a:fld id="{FAD91295-1B56-4210-A718-9E86FE509B30}" type="slidenum">
              <a:rPr lang="en-US" smtClean="0"/>
              <a:t>17</a:t>
            </a:fld>
            <a:endParaRPr lang="en-US" dirty="0"/>
          </a:p>
        </p:txBody>
      </p:sp>
    </p:spTree>
    <p:extLst>
      <p:ext uri="{BB962C8B-B14F-4D97-AF65-F5344CB8AC3E}">
        <p14:creationId xmlns:p14="http://schemas.microsoft.com/office/powerpoint/2010/main" val="402389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9: </a:t>
            </a:r>
            <a:r>
              <a:rPr lang="en-US" dirty="0"/>
              <a:t>Follow the Plan.  If the Plan cannot be implemented as developed, then STOP and re-evaluate.  It may be necessary to leave the structure and report back to the Safety Officer. Be prepared to revise the Plan based on new information.</a:t>
            </a:r>
          </a:p>
        </p:txBody>
      </p:sp>
      <p:sp>
        <p:nvSpPr>
          <p:cNvPr id="4" name="Slide Number Placeholder 3"/>
          <p:cNvSpPr>
            <a:spLocks noGrp="1"/>
          </p:cNvSpPr>
          <p:nvPr>
            <p:ph type="sldNum" sz="quarter" idx="5"/>
          </p:nvPr>
        </p:nvSpPr>
        <p:spPr/>
        <p:txBody>
          <a:bodyPr/>
          <a:lstStyle/>
          <a:p>
            <a:fld id="{FAD91295-1B56-4210-A718-9E86FE509B30}" type="slidenum">
              <a:rPr lang="en-US" smtClean="0"/>
              <a:t>18</a:t>
            </a:fld>
            <a:endParaRPr lang="en-US" dirty="0"/>
          </a:p>
        </p:txBody>
      </p:sp>
    </p:spTree>
    <p:extLst>
      <p:ext uri="{BB962C8B-B14F-4D97-AF65-F5344CB8AC3E}">
        <p14:creationId xmlns:p14="http://schemas.microsoft.com/office/powerpoint/2010/main" val="66903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 use the “Buddy System”.</a:t>
            </a:r>
          </a:p>
          <a:p>
            <a:endParaRPr lang="en-US" b="0" dirty="0"/>
          </a:p>
          <a:p>
            <a:r>
              <a:rPr lang="en-US" b="0" dirty="0"/>
              <a:t>The responder is most effective and most safe when the responder remains stationary.  </a:t>
            </a:r>
            <a:r>
              <a:rPr lang="en-US" b="1" dirty="0"/>
              <a:t>Stay near an exit and call out for survivors to come to you</a:t>
            </a:r>
            <a:r>
              <a:rPr lang="en-US" b="0" dirty="0"/>
              <a:t>.  You can also use your whistle to alert others who may be in the structure. The survivors will typically know the layout of the structure better than a responder and can maneuver more easily than a responder. </a:t>
            </a:r>
          </a:p>
        </p:txBody>
      </p:sp>
      <p:sp>
        <p:nvSpPr>
          <p:cNvPr id="4" name="Slide Number Placeholder 3"/>
          <p:cNvSpPr>
            <a:spLocks noGrp="1"/>
          </p:cNvSpPr>
          <p:nvPr>
            <p:ph type="sldNum" sz="quarter" idx="5"/>
          </p:nvPr>
        </p:nvSpPr>
        <p:spPr/>
        <p:txBody>
          <a:bodyPr/>
          <a:lstStyle/>
          <a:p>
            <a:fld id="{FAD91295-1B56-4210-A718-9E86FE509B30}" type="slidenum">
              <a:rPr lang="en-US" smtClean="0"/>
              <a:t>19</a:t>
            </a:fld>
            <a:endParaRPr lang="en-US" dirty="0"/>
          </a:p>
        </p:txBody>
      </p:sp>
    </p:spTree>
    <p:extLst>
      <p:ext uri="{BB962C8B-B14F-4D97-AF65-F5344CB8AC3E}">
        <p14:creationId xmlns:p14="http://schemas.microsoft.com/office/powerpoint/2010/main" val="21403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6 we will review fire and utility safety.</a:t>
            </a:r>
          </a:p>
          <a:p>
            <a:endParaRPr lang="en-US" dirty="0"/>
          </a:p>
          <a:p>
            <a:pPr algn="l"/>
            <a:r>
              <a:rPr lang="en-US" dirty="0"/>
              <a:t>Unit 7 our role in search and rescue so let’s get started.  </a:t>
            </a:r>
          </a:p>
          <a:p>
            <a:pPr algn="l"/>
            <a:endParaRPr lang="en-US" dirty="0"/>
          </a:p>
          <a:p>
            <a:pPr algn="l"/>
            <a:r>
              <a:rPr lang="en-US" dirty="0"/>
              <a:t>Open your manuals to section 6 page 1.</a:t>
            </a:r>
          </a:p>
        </p:txBody>
      </p:sp>
      <p:sp>
        <p:nvSpPr>
          <p:cNvPr id="4" name="Slide Number Placeholder 3"/>
          <p:cNvSpPr>
            <a:spLocks noGrp="1"/>
          </p:cNvSpPr>
          <p:nvPr>
            <p:ph type="sldNum" sz="quarter" idx="5"/>
          </p:nvPr>
        </p:nvSpPr>
        <p:spPr/>
        <p:txBody>
          <a:bodyPr/>
          <a:lstStyle/>
          <a:p>
            <a:fld id="{FAD91295-1B56-4210-A718-9E86FE509B30}" type="slidenum">
              <a:rPr lang="en-US" smtClean="0"/>
              <a:t>2</a:t>
            </a:fld>
            <a:endParaRPr lang="en-US" dirty="0"/>
          </a:p>
        </p:txBody>
      </p:sp>
    </p:spTree>
    <p:extLst>
      <p:ext uri="{BB962C8B-B14F-4D97-AF65-F5344CB8AC3E}">
        <p14:creationId xmlns:p14="http://schemas.microsoft.com/office/powerpoint/2010/main" val="10288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should include the search methodology.  </a:t>
            </a:r>
            <a:r>
              <a:rPr lang="en-US" b="1" dirty="0"/>
              <a:t>Always keep the wall on your RIGHT</a:t>
            </a:r>
            <a:r>
              <a:rPr lang="en-US" dirty="0"/>
              <a:t>.  Don’t forget to check a closet or a small bathroom.</a:t>
            </a:r>
          </a:p>
        </p:txBody>
      </p:sp>
      <p:sp>
        <p:nvSpPr>
          <p:cNvPr id="4" name="Slide Number Placeholder 3"/>
          <p:cNvSpPr>
            <a:spLocks noGrp="1"/>
          </p:cNvSpPr>
          <p:nvPr>
            <p:ph type="sldNum" sz="quarter" idx="5"/>
          </p:nvPr>
        </p:nvSpPr>
        <p:spPr/>
        <p:txBody>
          <a:bodyPr/>
          <a:lstStyle/>
          <a:p>
            <a:fld id="{FAD91295-1B56-4210-A718-9E86FE509B30}" type="slidenum">
              <a:rPr lang="en-US" smtClean="0"/>
              <a:t>20</a:t>
            </a:fld>
            <a:endParaRPr lang="en-US" dirty="0"/>
          </a:p>
        </p:txBody>
      </p:sp>
    </p:spTree>
    <p:extLst>
      <p:ext uri="{BB962C8B-B14F-4D97-AF65-F5344CB8AC3E}">
        <p14:creationId xmlns:p14="http://schemas.microsoft.com/office/powerpoint/2010/main" val="55192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You can also </a:t>
            </a:r>
            <a:r>
              <a:rPr lang="en-US" u="sng" dirty="0"/>
              <a:t>use your flashlight in a darker room </a:t>
            </a:r>
            <a:r>
              <a:rPr lang="en-US" dirty="0"/>
              <a:t>and ask if the person can see your light.</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21</a:t>
            </a:fld>
            <a:endParaRPr lang="en-US" dirty="0"/>
          </a:p>
        </p:txBody>
      </p:sp>
    </p:spTree>
    <p:extLst>
      <p:ext uri="{BB962C8B-B14F-4D97-AF65-F5344CB8AC3E}">
        <p14:creationId xmlns:p14="http://schemas.microsoft.com/office/powerpoint/2010/main" val="154210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 SAFETY – SAFETY</a:t>
            </a:r>
          </a:p>
          <a:p>
            <a:r>
              <a:rPr lang="en-US" dirty="0"/>
              <a:t>Continually evaluate your conditions.  </a:t>
            </a:r>
          </a:p>
          <a:p>
            <a:r>
              <a:rPr lang="en-US" dirty="0"/>
              <a:t>Our resources and demographics have BUILT IN limitations.</a:t>
            </a:r>
          </a:p>
          <a:p>
            <a:r>
              <a:rPr lang="en-US" dirty="0"/>
              <a:t>It’s always appropriate to STOP! </a:t>
            </a:r>
          </a:p>
        </p:txBody>
      </p:sp>
      <p:sp>
        <p:nvSpPr>
          <p:cNvPr id="4" name="Slide Number Placeholder 3"/>
          <p:cNvSpPr>
            <a:spLocks noGrp="1"/>
          </p:cNvSpPr>
          <p:nvPr>
            <p:ph type="sldNum" sz="quarter" idx="5"/>
          </p:nvPr>
        </p:nvSpPr>
        <p:spPr/>
        <p:txBody>
          <a:bodyPr/>
          <a:lstStyle/>
          <a:p>
            <a:fld id="{FAD91295-1B56-4210-A718-9E86FE509B30}" type="slidenum">
              <a:rPr lang="en-US" smtClean="0"/>
              <a:t>22</a:t>
            </a:fld>
            <a:endParaRPr lang="en-US" dirty="0"/>
          </a:p>
        </p:txBody>
      </p:sp>
    </p:spTree>
    <p:extLst>
      <p:ext uri="{BB962C8B-B14F-4D97-AF65-F5344CB8AC3E}">
        <p14:creationId xmlns:p14="http://schemas.microsoft.com/office/powerpoint/2010/main" val="45761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initial damage assessment is completed the ERT member may be assigned to identify those residences WITHOUT an OK/HELP sign.  The ERT member will use Blue Painters Tape and place an “X” on the outside garage door to indicate the house has been searched </a:t>
            </a:r>
            <a:r>
              <a:rPr lang="en-US" b="1" dirty="0"/>
              <a:t>externally</a:t>
            </a:r>
            <a:r>
              <a:rPr lang="en-US" dirty="0"/>
              <a:t> for the resident.  This will aid ERT members that may need to perform a later Zone search that the home has already been inspected.</a:t>
            </a:r>
          </a:p>
        </p:txBody>
      </p:sp>
      <p:sp>
        <p:nvSpPr>
          <p:cNvPr id="4" name="Slide Number Placeholder 3"/>
          <p:cNvSpPr>
            <a:spLocks noGrp="1"/>
          </p:cNvSpPr>
          <p:nvPr>
            <p:ph type="sldNum" sz="quarter" idx="5"/>
          </p:nvPr>
        </p:nvSpPr>
        <p:spPr/>
        <p:txBody>
          <a:bodyPr/>
          <a:lstStyle/>
          <a:p>
            <a:fld id="{FAD91295-1B56-4210-A718-9E86FE509B30}" type="slidenum">
              <a:rPr lang="en-US" smtClean="0"/>
              <a:t>23</a:t>
            </a:fld>
            <a:endParaRPr lang="en-US" dirty="0"/>
          </a:p>
        </p:txBody>
      </p:sp>
    </p:spTree>
    <p:extLst>
      <p:ext uri="{BB962C8B-B14F-4D97-AF65-F5344CB8AC3E}">
        <p14:creationId xmlns:p14="http://schemas.microsoft.com/office/powerpoint/2010/main" val="1762769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We all hope we never have </a:t>
            </a:r>
            <a:r>
              <a:rPr lang="en-US"/>
              <a:t>to activate </a:t>
            </a:r>
            <a:r>
              <a:rPr lang="en-US" dirty="0"/>
              <a:t>the ERT, but it’s good to know we can!</a:t>
            </a:r>
          </a:p>
        </p:txBody>
      </p:sp>
      <p:sp>
        <p:nvSpPr>
          <p:cNvPr id="4" name="Slide Number Placeholder 3"/>
          <p:cNvSpPr>
            <a:spLocks noGrp="1"/>
          </p:cNvSpPr>
          <p:nvPr>
            <p:ph type="sldNum" sz="quarter" idx="5"/>
          </p:nvPr>
        </p:nvSpPr>
        <p:spPr/>
        <p:txBody>
          <a:bodyPr/>
          <a:lstStyle/>
          <a:p>
            <a:fld id="{FAD91295-1B56-4210-A718-9E86FE509B30}" type="slidenum">
              <a:rPr lang="en-US" smtClean="0"/>
              <a:t>24</a:t>
            </a:fld>
            <a:endParaRPr lang="en-US" dirty="0"/>
          </a:p>
        </p:txBody>
      </p:sp>
    </p:spTree>
    <p:extLst>
      <p:ext uri="{BB962C8B-B14F-4D97-AF65-F5344CB8AC3E}">
        <p14:creationId xmlns:p14="http://schemas.microsoft.com/office/powerpoint/2010/main" val="141210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FAD91295-1B56-4210-A718-9E86FE509B30}" type="slidenum">
              <a:rPr lang="en-US" smtClean="0"/>
              <a:t>25</a:t>
            </a:fld>
            <a:endParaRPr lang="en-US" dirty="0"/>
          </a:p>
        </p:txBody>
      </p:sp>
    </p:spTree>
    <p:extLst>
      <p:ext uri="{BB962C8B-B14F-4D97-AF65-F5344CB8AC3E}">
        <p14:creationId xmlns:p14="http://schemas.microsoft.com/office/powerpoint/2010/main" val="374587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Incident Commander has directed that SERT Responders will </a:t>
            </a:r>
            <a:r>
              <a:rPr lang="en-US" b="1" u="sng" dirty="0"/>
              <a:t>not</a:t>
            </a:r>
            <a:r>
              <a:rPr lang="en-US" dirty="0"/>
              <a:t> fight fires.</a:t>
            </a:r>
          </a:p>
          <a:p>
            <a:endParaRPr lang="en-US" dirty="0"/>
          </a:p>
          <a:p>
            <a:r>
              <a:rPr lang="en-US" dirty="0"/>
              <a:t>SERT Responders do not have the personnel resources, training, or equipment to safely suppress a fire.</a:t>
            </a:r>
          </a:p>
          <a:p>
            <a:endParaRPr lang="en-US" dirty="0"/>
          </a:p>
          <a:p>
            <a:r>
              <a:rPr lang="en-US" b="1" dirty="0"/>
              <a:t>REMINDERS: </a:t>
            </a:r>
          </a:p>
          <a:p>
            <a:r>
              <a:rPr lang="en-US" dirty="0"/>
              <a:t>CERT Training includes practice using fire extinguishers.  SERT responder training does not include this practice.</a:t>
            </a:r>
          </a:p>
          <a:p>
            <a:r>
              <a:rPr lang="en-US" dirty="0"/>
              <a:t>SERT responders are not provided with fire extinguishers and using the wrong type of extinguishing agent can cause a fire to reignite and injure both responders and residents. </a:t>
            </a:r>
          </a:p>
        </p:txBody>
      </p:sp>
      <p:sp>
        <p:nvSpPr>
          <p:cNvPr id="4" name="Slide Number Placeholder 3"/>
          <p:cNvSpPr>
            <a:spLocks noGrp="1"/>
          </p:cNvSpPr>
          <p:nvPr>
            <p:ph type="sldNum" sz="quarter" idx="5"/>
          </p:nvPr>
        </p:nvSpPr>
        <p:spPr/>
        <p:txBody>
          <a:bodyPr/>
          <a:lstStyle/>
          <a:p>
            <a:fld id="{FAD91295-1B56-4210-A718-9E86FE509B30}" type="slidenum">
              <a:rPr lang="en-US" smtClean="0"/>
              <a:t>3</a:t>
            </a:fld>
            <a:endParaRPr lang="en-US" dirty="0"/>
          </a:p>
        </p:txBody>
      </p:sp>
    </p:spTree>
    <p:extLst>
      <p:ext uri="{BB962C8B-B14F-4D97-AF65-F5344CB8AC3E}">
        <p14:creationId xmlns:p14="http://schemas.microsoft.com/office/powerpoint/2010/main" val="132770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fire to exist three “elements” are required; </a:t>
            </a:r>
          </a:p>
          <a:p>
            <a:pPr defTabSz="931717">
              <a:defRPr/>
            </a:pPr>
            <a:r>
              <a:rPr lang="en-US" b="1" dirty="0"/>
              <a:t>OXYGEN</a:t>
            </a:r>
            <a:r>
              <a:rPr lang="en-US" dirty="0"/>
              <a:t>-  in the air (~20%), </a:t>
            </a:r>
          </a:p>
          <a:p>
            <a:pPr defTabSz="931717">
              <a:defRPr/>
            </a:pPr>
            <a:r>
              <a:rPr lang="en-US" b="1" dirty="0"/>
              <a:t>FUEL</a:t>
            </a:r>
            <a:r>
              <a:rPr lang="en-US" dirty="0"/>
              <a:t> – in our community this would most likely be natural gas, building materials, and vegetation. </a:t>
            </a:r>
          </a:p>
          <a:p>
            <a:pPr defTabSz="931717">
              <a:defRPr/>
            </a:pPr>
            <a:r>
              <a:rPr lang="en-US" b="1" dirty="0"/>
              <a:t>HEAT</a:t>
            </a:r>
            <a:r>
              <a:rPr lang="en-US" dirty="0"/>
              <a:t> - from something as common as arcing electrical connections or as simple as static electricity from the clothes you wear.  </a:t>
            </a:r>
          </a:p>
          <a:p>
            <a:r>
              <a:rPr lang="en-US" dirty="0"/>
              <a:t>When these three elements are in the proper proportions combine a chemical reaction occurs and a fire will burn.  </a:t>
            </a:r>
          </a:p>
          <a:p>
            <a:r>
              <a:rPr lang="en-US" dirty="0"/>
              <a:t>Remove any of the three elements and the chemical reaction </a:t>
            </a:r>
            <a:r>
              <a:rPr lang="en-US" u="sng" dirty="0"/>
              <a:t>will stop </a:t>
            </a:r>
            <a:r>
              <a:rPr lang="en-US" dirty="0"/>
              <a:t>and the fire will be extinguished.  </a:t>
            </a:r>
          </a:p>
          <a:p>
            <a:endParaRPr lang="en-US" dirty="0"/>
          </a:p>
          <a:p>
            <a:r>
              <a:rPr lang="en-US" dirty="0"/>
              <a:t>Extinguishing a fire by removing the heat or oxygen source by conventional firefighting will allow natural gas to keep flowing.</a:t>
            </a:r>
          </a:p>
          <a:p>
            <a:r>
              <a:rPr lang="en-US" dirty="0"/>
              <a:t>Once the fire is extinguished, oxygen will return and will combine with natural gas fuel to form two sides of the fire triangle.</a:t>
            </a:r>
          </a:p>
          <a:p>
            <a:r>
              <a:rPr lang="en-US" dirty="0"/>
              <a:t>Adding the third element can cause a reignition, or in some cases an explosion. </a:t>
            </a:r>
          </a:p>
        </p:txBody>
      </p:sp>
      <p:sp>
        <p:nvSpPr>
          <p:cNvPr id="4" name="Slide Number Placeholder 3"/>
          <p:cNvSpPr>
            <a:spLocks noGrp="1"/>
          </p:cNvSpPr>
          <p:nvPr>
            <p:ph type="sldNum" sz="quarter" idx="10"/>
          </p:nvPr>
        </p:nvSpPr>
        <p:spPr/>
        <p:txBody>
          <a:bodyPr/>
          <a:lstStyle/>
          <a:p>
            <a:fld id="{FAD91295-1B56-4210-A718-9E86FE509B30}" type="slidenum">
              <a:rPr lang="en-US" smtClean="0"/>
              <a:t>4</a:t>
            </a:fld>
            <a:endParaRPr lang="en-US" dirty="0"/>
          </a:p>
        </p:txBody>
      </p:sp>
    </p:spTree>
    <p:extLst>
      <p:ext uri="{BB962C8B-B14F-4D97-AF65-F5344CB8AC3E}">
        <p14:creationId xmlns:p14="http://schemas.microsoft.com/office/powerpoint/2010/main" val="270817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SERT Responder encounters a fire, the three “S” Process should be used – </a:t>
            </a:r>
          </a:p>
          <a:p>
            <a:r>
              <a:rPr lang="en-US" sz="1400" b="1" dirty="0">
                <a:solidFill>
                  <a:srgbClr val="FF0000"/>
                </a:solidFill>
              </a:rPr>
              <a:t>S</a:t>
            </a:r>
            <a:r>
              <a:rPr lang="en-US" b="1" dirty="0"/>
              <a:t>afety:</a:t>
            </a:r>
            <a:endParaRPr lang="en-US" dirty="0"/>
          </a:p>
          <a:p>
            <a:pPr marL="174697" indent="-174697">
              <a:buFont typeface="Arial" panose="020B0604020202020204" pitchFamily="34" charset="0"/>
              <a:buChar char="•"/>
            </a:pPr>
            <a:r>
              <a:rPr lang="en-US" dirty="0"/>
              <a:t>for yourself and residents.</a:t>
            </a:r>
          </a:p>
          <a:p>
            <a:pPr marL="174697" indent="-174697">
              <a:buFont typeface="Arial" panose="020B0604020202020204" pitchFamily="34" charset="0"/>
              <a:buChar char="•"/>
            </a:pPr>
            <a:r>
              <a:rPr lang="en-US" dirty="0"/>
              <a:t>Approach fire from upwind position.</a:t>
            </a:r>
          </a:p>
          <a:p>
            <a:pPr marL="174697" indent="-174697">
              <a:buFont typeface="Arial" panose="020B0604020202020204" pitchFamily="34" charset="0"/>
              <a:buChar char="•"/>
            </a:pPr>
            <a:r>
              <a:rPr lang="en-US" dirty="0"/>
              <a:t>If you can feel heat from the fire, you are too close!</a:t>
            </a:r>
          </a:p>
          <a:p>
            <a:pPr marL="174697" indent="-174697">
              <a:buFont typeface="Arial" panose="020B0604020202020204" pitchFamily="34" charset="0"/>
              <a:buChar char="•"/>
            </a:pPr>
            <a:r>
              <a:rPr lang="en-US" dirty="0"/>
              <a:t>Radio to Command Post to request on-deck responder be sent.</a:t>
            </a:r>
          </a:p>
          <a:p>
            <a:r>
              <a:rPr lang="en-US" b="1" dirty="0"/>
              <a:t>Situational Awareness:</a:t>
            </a:r>
          </a:p>
          <a:p>
            <a:pPr marL="174697" indent="-174697">
              <a:buFont typeface="Arial" panose="020B0604020202020204" pitchFamily="34" charset="0"/>
              <a:buChar char="•"/>
            </a:pPr>
            <a:r>
              <a:rPr lang="en-US" dirty="0"/>
              <a:t>What is burning?</a:t>
            </a:r>
          </a:p>
          <a:p>
            <a:pPr marL="174697" indent="-174697">
              <a:buFont typeface="Arial" panose="020B0604020202020204" pitchFamily="34" charset="0"/>
              <a:buChar char="•"/>
            </a:pPr>
            <a:r>
              <a:rPr lang="en-US" dirty="0"/>
              <a:t>Are the occupants out of the structure?</a:t>
            </a:r>
          </a:p>
          <a:p>
            <a:pPr marL="174697" indent="-174697">
              <a:buFont typeface="Arial" panose="020B0604020202020204" pitchFamily="34" charset="0"/>
              <a:buChar char="•"/>
            </a:pPr>
            <a:r>
              <a:rPr lang="en-US" dirty="0"/>
              <a:t>Remember that garages may contain various chemicals that can react to fire and produce toxic gasses.</a:t>
            </a:r>
          </a:p>
          <a:p>
            <a:r>
              <a:rPr lang="en-US" b="1" dirty="0"/>
              <a:t>Size-Up:</a:t>
            </a:r>
          </a:p>
          <a:p>
            <a:pPr marL="174697" indent="-174697">
              <a:buFont typeface="Arial" panose="020B0604020202020204" pitchFamily="34" charset="0"/>
              <a:buChar char="•"/>
            </a:pPr>
            <a:r>
              <a:rPr lang="en-US" dirty="0"/>
              <a:t>Will the fire jeopardize other areas?</a:t>
            </a:r>
          </a:p>
          <a:p>
            <a:pPr marL="174697" indent="-174697" defTabSz="931717">
              <a:buFont typeface="Arial" panose="020B0604020202020204" pitchFamily="34" charset="0"/>
              <a:buChar char="•"/>
              <a:defRPr/>
            </a:pPr>
            <a:r>
              <a:rPr lang="en-US" dirty="0"/>
              <a:t>Isolate at least two house either side of structure, include houses in front and in rear of property.</a:t>
            </a:r>
          </a:p>
          <a:p>
            <a:pPr marL="174697" indent="-174697">
              <a:buFont typeface="Arial" panose="020B0604020202020204" pitchFamily="34" charset="0"/>
              <a:buChar char="•"/>
            </a:pPr>
            <a:r>
              <a:rPr lang="en-US" dirty="0"/>
              <a:t>Notify Fire Department Emergency Response via 911. </a:t>
            </a:r>
          </a:p>
          <a:p>
            <a:pPr marL="174697" indent="-174697">
              <a:buFont typeface="Arial" panose="020B0604020202020204" pitchFamily="34" charset="0"/>
              <a:buChar char="•"/>
            </a:pPr>
            <a:r>
              <a:rPr lang="en-US" dirty="0"/>
              <a:t>Notify front and back gate monitor that 911 has been called. Verify address.</a:t>
            </a:r>
          </a:p>
          <a:p>
            <a:endParaRPr lang="en-US" dirty="0"/>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5</a:t>
            </a:fld>
            <a:endParaRPr lang="en-US" dirty="0"/>
          </a:p>
        </p:txBody>
      </p:sp>
    </p:spTree>
    <p:extLst>
      <p:ext uri="{BB962C8B-B14F-4D97-AF65-F5344CB8AC3E}">
        <p14:creationId xmlns:p14="http://schemas.microsoft.com/office/powerpoint/2010/main" val="289926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controls that have not been properly maintained can present a safety hazard to SERT Responders.</a:t>
            </a:r>
          </a:p>
          <a:p>
            <a:endParaRPr lang="en-US" dirty="0"/>
          </a:p>
          <a:p>
            <a:r>
              <a:rPr lang="en-US" dirty="0"/>
              <a:t>“Controlled conditions” mean the SERT responder is completely confident there is no release of natural gas or arcing of electrical connections.</a:t>
            </a:r>
          </a:p>
          <a:p>
            <a:pPr marL="174697" indent="-174697">
              <a:buFont typeface="Arial" panose="020B0604020202020204" pitchFamily="34" charset="0"/>
              <a:buChar char="•"/>
            </a:pPr>
            <a:r>
              <a:rPr lang="en-US" dirty="0"/>
              <a:t>SERT Responders are not provided with the training or resources to make those evaluations.</a:t>
            </a:r>
          </a:p>
          <a:p>
            <a:endParaRPr lang="en-US" dirty="0"/>
          </a:p>
          <a:p>
            <a:r>
              <a:rPr lang="en-US" dirty="0"/>
              <a:t>Homeowners have been provided information during Emergency Preparedness training advising.  It is the </a:t>
            </a:r>
            <a:r>
              <a:rPr lang="en-US" b="1" u="sng" dirty="0"/>
              <a:t>homeowner's responsibility </a:t>
            </a:r>
            <a:r>
              <a:rPr lang="en-US" dirty="0"/>
              <a:t>to know WHERE the utility controls are and HOW to turn them off and on.  SERT covers this during the In-Home Safety Survey.  That is why it is so important that as many OHCC residents as possible have this information.</a:t>
            </a:r>
          </a:p>
        </p:txBody>
      </p:sp>
      <p:sp>
        <p:nvSpPr>
          <p:cNvPr id="4" name="Slide Number Placeholder 3"/>
          <p:cNvSpPr>
            <a:spLocks noGrp="1"/>
          </p:cNvSpPr>
          <p:nvPr>
            <p:ph type="sldNum" sz="quarter" idx="5"/>
          </p:nvPr>
        </p:nvSpPr>
        <p:spPr/>
        <p:txBody>
          <a:bodyPr/>
          <a:lstStyle/>
          <a:p>
            <a:fld id="{FAD91295-1B56-4210-A718-9E86FE509B30}" type="slidenum">
              <a:rPr lang="en-US" smtClean="0"/>
              <a:t>6</a:t>
            </a:fld>
            <a:endParaRPr lang="en-US" dirty="0"/>
          </a:p>
        </p:txBody>
      </p:sp>
    </p:spTree>
    <p:extLst>
      <p:ext uri="{BB962C8B-B14F-4D97-AF65-F5344CB8AC3E}">
        <p14:creationId xmlns:p14="http://schemas.microsoft.com/office/powerpoint/2010/main" val="279760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 regarding the materials we have just covered?</a:t>
            </a:r>
          </a:p>
        </p:txBody>
      </p:sp>
      <p:sp>
        <p:nvSpPr>
          <p:cNvPr id="4" name="Slide Number Placeholder 3"/>
          <p:cNvSpPr>
            <a:spLocks noGrp="1"/>
          </p:cNvSpPr>
          <p:nvPr>
            <p:ph type="sldNum" sz="quarter" idx="5"/>
          </p:nvPr>
        </p:nvSpPr>
        <p:spPr/>
        <p:txBody>
          <a:bodyPr/>
          <a:lstStyle/>
          <a:p>
            <a:fld id="{FAD91295-1B56-4210-A718-9E86FE509B30}" type="slidenum">
              <a:rPr lang="en-US" smtClean="0"/>
              <a:t>7</a:t>
            </a:fld>
            <a:endParaRPr lang="en-US" dirty="0"/>
          </a:p>
        </p:txBody>
      </p:sp>
    </p:spTree>
    <p:extLst>
      <p:ext uri="{BB962C8B-B14F-4D97-AF65-F5344CB8AC3E}">
        <p14:creationId xmlns:p14="http://schemas.microsoft.com/office/powerpoint/2010/main" val="215944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Unit 7 Light Search and Rescue Operations.</a:t>
            </a:r>
          </a:p>
        </p:txBody>
      </p:sp>
      <p:sp>
        <p:nvSpPr>
          <p:cNvPr id="4" name="Slide Number Placeholder 3"/>
          <p:cNvSpPr>
            <a:spLocks noGrp="1"/>
          </p:cNvSpPr>
          <p:nvPr>
            <p:ph type="sldNum" sz="quarter" idx="5"/>
          </p:nvPr>
        </p:nvSpPr>
        <p:spPr/>
        <p:txBody>
          <a:bodyPr/>
          <a:lstStyle/>
          <a:p>
            <a:fld id="{FAD91295-1B56-4210-A718-9E86FE509B30}" type="slidenum">
              <a:rPr lang="en-US" smtClean="0"/>
              <a:t>8</a:t>
            </a:fld>
            <a:endParaRPr lang="en-US" dirty="0"/>
          </a:p>
        </p:txBody>
      </p:sp>
    </p:spTree>
    <p:extLst>
      <p:ext uri="{BB962C8B-B14F-4D97-AF65-F5344CB8AC3E}">
        <p14:creationId xmlns:p14="http://schemas.microsoft.com/office/powerpoint/2010/main" val="352305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have been instructed through their Emergency Preparedness Training to place the signs in a location </a:t>
            </a:r>
            <a:r>
              <a:rPr lang="en-US" u="sng" dirty="0"/>
              <a:t>visible from the street</a:t>
            </a:r>
            <a:r>
              <a:rPr lang="en-US" dirty="0"/>
              <a:t>.</a:t>
            </a:r>
          </a:p>
          <a:p>
            <a:endParaRPr lang="en-US" dirty="0"/>
          </a:p>
          <a:p>
            <a:r>
              <a:rPr lang="en-US" dirty="0"/>
              <a:t>SERT Responders, along with a golf cart driver will drive the street recording status of each address (GREEN, RED, or NO sign) on the damage assessment street.</a:t>
            </a:r>
          </a:p>
          <a:p>
            <a:endParaRPr lang="en-US" dirty="0"/>
          </a:p>
          <a:p>
            <a:r>
              <a:rPr lang="en-US" dirty="0"/>
              <a:t>At the end of each street the SERT Responder will radio report the status where </a:t>
            </a:r>
            <a:r>
              <a:rPr lang="en-US" u="sng" dirty="0"/>
              <a:t>RED signs were identified</a:t>
            </a:r>
            <a:r>
              <a:rPr lang="en-US" dirty="0">
                <a:solidFill>
                  <a:srgbClr val="FF0000"/>
                </a:solidFill>
              </a:rPr>
              <a:t>.  </a:t>
            </a:r>
            <a:r>
              <a:rPr lang="en-US" b="1" dirty="0">
                <a:solidFill>
                  <a:schemeClr val="tx1"/>
                </a:solidFill>
                <a:highlight>
                  <a:srgbClr val="FFFF00"/>
                </a:highlight>
              </a:rPr>
              <a:t>(DO NOT stop at HELP signs while doing your assessment, that will be someone else's job.)</a:t>
            </a:r>
          </a:p>
          <a:p>
            <a:endParaRPr lang="en-US" dirty="0"/>
          </a:p>
          <a:p>
            <a:r>
              <a:rPr lang="en-US" u="sng" dirty="0"/>
              <a:t>If the Infrastructure Damage Assessment has cleared the street</a:t>
            </a:r>
            <a:r>
              <a:rPr lang="en-US" dirty="0"/>
              <a:t>, SERT ERT will notify the residents on the street it is safe to come outside.</a:t>
            </a:r>
          </a:p>
          <a:p>
            <a:endParaRPr lang="en-US" dirty="0"/>
          </a:p>
          <a:p>
            <a:r>
              <a:rPr lang="en-US" dirty="0"/>
              <a:t>If there is a Safety Coordinator on the street ERT will ask them to assist in evaluating house with NO SIGNS.</a:t>
            </a:r>
          </a:p>
          <a:p>
            <a:endParaRPr lang="en-US" dirty="0"/>
          </a:p>
          <a:p>
            <a:r>
              <a:rPr lang="en-US" dirty="0"/>
              <a:t>A RED or NO sign provides implied consent for SERT Responders to enter property but </a:t>
            </a:r>
            <a:r>
              <a:rPr lang="en-US" u="sng" dirty="0"/>
              <a:t>NOT to enter the dwelling</a:t>
            </a:r>
            <a:r>
              <a:rPr lang="en-US" dirty="0"/>
              <a:t>.</a:t>
            </a:r>
          </a:p>
          <a:p>
            <a:endParaRPr lang="en-US" dirty="0"/>
          </a:p>
          <a:p>
            <a:r>
              <a:rPr lang="en-US" dirty="0"/>
              <a:t>SERT Responders are to knock on doors and windows and yell loudly to obtain attention of resident.  SERT Responders can also open doors if unlocked (but not enter dwelling) and yell loudly.</a:t>
            </a:r>
          </a:p>
          <a:p>
            <a:endParaRPr lang="en-US" dirty="0"/>
          </a:p>
          <a:p>
            <a:pPr defTabSz="931717">
              <a:defRPr/>
            </a:pPr>
            <a:r>
              <a:rPr lang="en-US" dirty="0"/>
              <a:t>If resident responds OK – No Help Needed, the SERT Responder will radio report to SITSTAT that no further assistance is needed, and resume assigned duties.</a:t>
            </a:r>
          </a:p>
          <a:p>
            <a:endParaRPr lang="en-US" dirty="0"/>
          </a:p>
          <a:p>
            <a:r>
              <a:rPr lang="en-US" dirty="0"/>
              <a:t>If resident responds HELP, the SERT Responder will radio report to SITSTAT that assistance is needed;  then, standby for a second SERT responder before entering dwelling.  </a:t>
            </a:r>
          </a:p>
          <a:p>
            <a:pPr marL="174697" indent="-174697">
              <a:buFont typeface="Arial" panose="020B0604020202020204" pitchFamily="34" charset="0"/>
              <a:buChar char="•"/>
            </a:pPr>
            <a:r>
              <a:rPr lang="en-US" dirty="0"/>
              <a:t>While waiting for a second SERT Responder to arrive the first SERT Responder can perform a “SIZE UP”.</a:t>
            </a:r>
          </a:p>
          <a:p>
            <a:endParaRPr lang="en-US" dirty="0"/>
          </a:p>
          <a:p>
            <a:r>
              <a:rPr lang="en-US" dirty="0"/>
              <a:t>If NO response from resident, the SERT Responder will radio report to SITSTAT and standby for instructions.</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9</a:t>
            </a:fld>
            <a:endParaRPr lang="en-US" dirty="0"/>
          </a:p>
        </p:txBody>
      </p:sp>
    </p:spTree>
    <p:extLst>
      <p:ext uri="{BB962C8B-B14F-4D97-AF65-F5344CB8AC3E}">
        <p14:creationId xmlns:p14="http://schemas.microsoft.com/office/powerpoint/2010/main" val="673347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827346" y="5735635"/>
            <a:ext cx="1489307" cy="899387"/>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EFFC9D9-0914-40AD-82B6-5D2D60D420EF}"/>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20B40FA-BBF5-4B03-B430-B1B1E0672F55}"/>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9D51E41C-A0F3-43A7-8117-E6B649DF8A4B}"/>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807311" y="5839016"/>
            <a:ext cx="1325405" cy="800407"/>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054160"/>
            <a:ext cx="1098056" cy="663112"/>
          </a:xfrm>
          <a:prstGeom prst="rect">
            <a:avLst/>
          </a:prstGeom>
        </p:spPr>
      </p:pic>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AEAF11B8-A38F-4C94-9C59-3E598076025B}"/>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CE072EB0-3FF7-4583-B03C-F2ABAF0419BA}"/>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F30FE453-2F05-4D00-ABA2-DA8655AB30CB}"/>
              </a:ext>
            </a:extLst>
          </p:cNvPr>
          <p:cNvPicPr>
            <a:picLocks noChangeAspect="1"/>
          </p:cNvPicPr>
          <p:nvPr userDrawn="1"/>
        </p:nvPicPr>
        <p:blipFill>
          <a:blip r:embed="rId3"/>
          <a:stretch>
            <a:fillRect/>
          </a:stretch>
        </p:blipFill>
        <p:spPr>
          <a:xfrm>
            <a:off x="292822" y="5941203"/>
            <a:ext cx="1098056" cy="663112"/>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41745DEF-A751-4542-94FA-5DE2DCBF7ACD}"/>
              </a:ext>
            </a:extLst>
          </p:cNvPr>
          <p:cNvPicPr>
            <a:picLocks noChangeAspect="1"/>
          </p:cNvPicPr>
          <p:nvPr userDrawn="1"/>
        </p:nvPicPr>
        <p:blipFill>
          <a:blip r:embed="rId3"/>
          <a:stretch>
            <a:fillRect/>
          </a:stretch>
        </p:blipFill>
        <p:spPr>
          <a:xfrm>
            <a:off x="3814407" y="5694161"/>
            <a:ext cx="1515186" cy="915015"/>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AD88D4E5-704A-4AFF-90FD-130F7B7B0995}"/>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BBAF4-FA8F-45CA-8152-73BB28390258}"/>
              </a:ext>
            </a:extLst>
          </p:cNvPr>
          <p:cNvSpPr>
            <a:spLocks noGrp="1"/>
          </p:cNvSpPr>
          <p:nvPr>
            <p:ph type="title" idx="4294967295"/>
          </p:nvPr>
        </p:nvSpPr>
        <p:spPr>
          <a:xfrm>
            <a:off x="357496" y="1465655"/>
            <a:ext cx="8429007" cy="2721798"/>
          </a:xfrm>
        </p:spPr>
        <p:txBody>
          <a:bodyPr>
            <a:normAutofit/>
          </a:bodyPr>
          <a:lstStyle/>
          <a:p>
            <a:pPr lvl="0" algn="ctr">
              <a:lnSpc>
                <a:spcPct val="150000"/>
              </a:lnSpc>
              <a:spcBef>
                <a:spcPts val="1000"/>
              </a:spcBef>
            </a:pPr>
            <a:r>
              <a:rPr lang="en-US" sz="4000" b="1" dirty="0">
                <a:solidFill>
                  <a:prstClr val="black"/>
                </a:solidFill>
                <a:latin typeface="Arial" panose="020B0604020202020204" pitchFamily="34" charset="0"/>
                <a:ea typeface="+mn-ea"/>
                <a:cs typeface="Arial" panose="020B0604020202020204" pitchFamily="34" charset="0"/>
              </a:rPr>
              <a:t>Session 4</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6: Fire Safety &amp; Utility Control</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7: Search &amp; Rescue </a:t>
            </a:r>
          </a:p>
        </p:txBody>
      </p:sp>
      <p:sp>
        <p:nvSpPr>
          <p:cNvPr id="3" name="Text Placeholder 2">
            <a:extLst>
              <a:ext uri="{FF2B5EF4-FFF2-40B4-BE49-F238E27FC236}">
                <a16:creationId xmlns:a16="http://schemas.microsoft.com/office/drawing/2014/main" id="{6887D6E4-B399-4280-9E5E-21482DFBAAB4}"/>
              </a:ext>
            </a:extLst>
          </p:cNvPr>
          <p:cNvSpPr>
            <a:spLocks noGrp="1"/>
          </p:cNvSpPr>
          <p:nvPr>
            <p:ph type="body" sz="quarter" idx="11"/>
          </p:nvPr>
        </p:nvSpPr>
        <p:spPr>
          <a:xfrm>
            <a:off x="0" y="740167"/>
            <a:ext cx="9144000" cy="725488"/>
          </a:xfrm>
        </p:spPr>
        <p:txBody>
          <a:bodyPr>
            <a:noAutofit/>
          </a:bodyPr>
          <a:lstStyle/>
          <a:p>
            <a:r>
              <a:rPr lang="en-US" sz="5000" dirty="0">
                <a:solidFill>
                  <a:srgbClr val="FFFFFF"/>
                </a:solidFill>
              </a:rPr>
              <a:t>SERT Basic Training</a:t>
            </a:r>
            <a:endParaRPr lang="en-US" sz="5000" dirty="0"/>
          </a:p>
        </p:txBody>
      </p:sp>
    </p:spTree>
    <p:extLst>
      <p:ext uri="{BB962C8B-B14F-4D97-AF65-F5344CB8AC3E}">
        <p14:creationId xmlns:p14="http://schemas.microsoft.com/office/powerpoint/2010/main" val="242368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99BC3-97F3-46BB-ADB4-D6EBDA8AB127}"/>
              </a:ext>
            </a:extLst>
          </p:cNvPr>
          <p:cNvSpPr>
            <a:spLocks noGrp="1"/>
          </p:cNvSpPr>
          <p:nvPr>
            <p:ph idx="1"/>
          </p:nvPr>
        </p:nvSpPr>
        <p:spPr>
          <a:xfrm>
            <a:off x="429240" y="1739195"/>
            <a:ext cx="8285519" cy="4245675"/>
          </a:xfrm>
        </p:spPr>
        <p:txBody>
          <a:bodyPr>
            <a:normAutofit fontScale="92500"/>
          </a:bodyPr>
          <a:lstStyle/>
          <a:p>
            <a:pPr>
              <a:buFont typeface="Arial" panose="020B0604020202020204" pitchFamily="34" charset="0"/>
              <a:buChar char="•"/>
            </a:pPr>
            <a:r>
              <a:rPr lang="en-US" dirty="0"/>
              <a:t>SERT response is primarily </a:t>
            </a:r>
            <a:r>
              <a:rPr lang="en-US" b="1" dirty="0"/>
              <a:t>information gathering</a:t>
            </a:r>
            <a:r>
              <a:rPr lang="en-US" dirty="0"/>
              <a:t> to allow emergency response by professional rescuers.</a:t>
            </a:r>
          </a:p>
          <a:p>
            <a:pPr>
              <a:spcBef>
                <a:spcPts val="1800"/>
              </a:spcBef>
              <a:buFont typeface="Arial" panose="020B0604020202020204" pitchFamily="34" charset="0"/>
              <a:buChar char="•"/>
            </a:pPr>
            <a:r>
              <a:rPr lang="en-US" dirty="0"/>
              <a:t>Interior dwelling search and rescue requires at least </a:t>
            </a:r>
            <a:r>
              <a:rPr lang="en-US" b="1" u="sng" dirty="0">
                <a:solidFill>
                  <a:srgbClr val="FF0000"/>
                </a:solidFill>
              </a:rPr>
              <a:t>THREE</a:t>
            </a:r>
            <a:r>
              <a:rPr lang="en-US" b="1" u="sng" dirty="0"/>
              <a:t> qualified and trained responders.</a:t>
            </a:r>
          </a:p>
          <a:p>
            <a:pPr>
              <a:spcBef>
                <a:spcPts val="1800"/>
              </a:spcBef>
              <a:buFont typeface="Arial" panose="020B0604020202020204" pitchFamily="34" charset="0"/>
              <a:buChar char="•"/>
            </a:pPr>
            <a:r>
              <a:rPr lang="en-US" dirty="0"/>
              <a:t>Initial SERT response strategy involves only one trained responder – must wait for additional personnel before making a search and rescue entry.</a:t>
            </a:r>
          </a:p>
        </p:txBody>
      </p:sp>
      <p:sp>
        <p:nvSpPr>
          <p:cNvPr id="3" name="Title 2">
            <a:extLst>
              <a:ext uri="{FF2B5EF4-FFF2-40B4-BE49-F238E27FC236}">
                <a16:creationId xmlns:a16="http://schemas.microsoft.com/office/drawing/2014/main" id="{61483C2A-064E-4580-BA3A-BC9A26133799}"/>
              </a:ext>
            </a:extLst>
          </p:cNvPr>
          <p:cNvSpPr>
            <a:spLocks noGrp="1"/>
          </p:cNvSpPr>
          <p:nvPr>
            <p:ph type="title"/>
          </p:nvPr>
        </p:nvSpPr>
        <p:spPr/>
        <p:txBody>
          <a:bodyPr/>
          <a:lstStyle/>
          <a:p>
            <a:r>
              <a:rPr lang="en-US" dirty="0"/>
              <a:t>Important Reminders</a:t>
            </a:r>
          </a:p>
        </p:txBody>
      </p:sp>
      <p:sp>
        <p:nvSpPr>
          <p:cNvPr id="5" name="Text Placeholder 4">
            <a:extLst>
              <a:ext uri="{FF2B5EF4-FFF2-40B4-BE49-F238E27FC236}">
                <a16:creationId xmlns:a16="http://schemas.microsoft.com/office/drawing/2014/main" id="{DEDCCE79-54B7-493F-B76C-A5A51D037FBF}"/>
              </a:ext>
            </a:extLst>
          </p:cNvPr>
          <p:cNvSpPr>
            <a:spLocks noGrp="1"/>
          </p:cNvSpPr>
          <p:nvPr>
            <p:ph type="body" sz="quarter" idx="11"/>
          </p:nvPr>
        </p:nvSpPr>
        <p:spPr/>
        <p:txBody>
          <a:bodyPr/>
          <a:lstStyle/>
          <a:p>
            <a:r>
              <a:rPr lang="en-US" dirty="0"/>
              <a:t>10</a:t>
            </a:r>
          </a:p>
        </p:txBody>
      </p:sp>
      <p:sp>
        <p:nvSpPr>
          <p:cNvPr id="6" name="Text Placeholder 6">
            <a:extLst>
              <a:ext uri="{FF2B5EF4-FFF2-40B4-BE49-F238E27FC236}">
                <a16:creationId xmlns:a16="http://schemas.microsoft.com/office/drawing/2014/main" id="{A7FC8683-8808-4254-AAC4-B4FB089C0E83}"/>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39298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6341B-94E8-4424-9F40-30FB7EDB8870}"/>
              </a:ext>
            </a:extLst>
          </p:cNvPr>
          <p:cNvSpPr>
            <a:spLocks noGrp="1"/>
          </p:cNvSpPr>
          <p:nvPr>
            <p:ph type="title"/>
          </p:nvPr>
        </p:nvSpPr>
        <p:spPr/>
        <p:txBody>
          <a:bodyPr>
            <a:normAutofit fontScale="90000"/>
          </a:bodyPr>
          <a:lstStyle/>
          <a:p>
            <a:r>
              <a:rPr lang="en-US" dirty="0"/>
              <a:t>Deciding to Attempt Rescue</a:t>
            </a:r>
          </a:p>
        </p:txBody>
      </p:sp>
      <p:sp>
        <p:nvSpPr>
          <p:cNvPr id="2" name="Content Placeholder 1">
            <a:extLst>
              <a:ext uri="{FF2B5EF4-FFF2-40B4-BE49-F238E27FC236}">
                <a16:creationId xmlns:a16="http://schemas.microsoft.com/office/drawing/2014/main" id="{9EB6F7BC-CC5F-4B1B-B2C1-072EEB74121C}"/>
              </a:ext>
            </a:extLst>
          </p:cNvPr>
          <p:cNvSpPr>
            <a:spLocks noGrp="1"/>
          </p:cNvSpPr>
          <p:nvPr>
            <p:ph idx="1"/>
          </p:nvPr>
        </p:nvSpPr>
        <p:spPr>
          <a:xfrm>
            <a:off x="714162" y="1635185"/>
            <a:ext cx="7715675" cy="3587630"/>
          </a:xfrm>
        </p:spPr>
        <p:txBody>
          <a:bodyPr>
            <a:noAutofit/>
          </a:bodyPr>
          <a:lstStyle/>
          <a:p>
            <a:r>
              <a:rPr lang="en-US" dirty="0"/>
              <a:t>Rescue attempt decisions are based on three factors:</a:t>
            </a:r>
          </a:p>
          <a:p>
            <a:pPr lvl="1"/>
            <a:r>
              <a:rPr lang="en-US" b="1" dirty="0"/>
              <a:t>Risks involved </a:t>
            </a:r>
            <a:r>
              <a:rPr lang="en-US" dirty="0"/>
              <a:t>for the rescuer and survivor.</a:t>
            </a:r>
          </a:p>
          <a:p>
            <a:pPr lvl="1"/>
            <a:r>
              <a:rPr lang="en-US" b="1" dirty="0"/>
              <a:t>Greatest good </a:t>
            </a:r>
            <a:r>
              <a:rPr lang="en-US" dirty="0"/>
              <a:t>for the greatest number.</a:t>
            </a:r>
          </a:p>
          <a:p>
            <a:pPr lvl="1"/>
            <a:r>
              <a:rPr lang="en-US" dirty="0"/>
              <a:t>Resources and </a:t>
            </a:r>
            <a:r>
              <a:rPr lang="en-US" b="1" dirty="0"/>
              <a:t>personnel available. </a:t>
            </a:r>
          </a:p>
          <a:p>
            <a:endParaRPr lang="en-US" dirty="0"/>
          </a:p>
        </p:txBody>
      </p:sp>
      <p:pic>
        <p:nvPicPr>
          <p:cNvPr id="6" name="Picture 5" descr="Photo: CERT members practice search and rescue activities.">
            <a:extLst>
              <a:ext uri="{FF2B5EF4-FFF2-40B4-BE49-F238E27FC236}">
                <a16:creationId xmlns:a16="http://schemas.microsoft.com/office/drawing/2014/main" id="{B963BED5-2669-4784-8CE5-629B2A5870DB}"/>
              </a:ext>
            </a:extLst>
          </p:cNvPr>
          <p:cNvPicPr>
            <a:picLocks noChangeAspect="1"/>
          </p:cNvPicPr>
          <p:nvPr/>
        </p:nvPicPr>
        <p:blipFill>
          <a:blip r:embed="rId3"/>
          <a:stretch>
            <a:fillRect/>
          </a:stretch>
        </p:blipFill>
        <p:spPr>
          <a:xfrm>
            <a:off x="2987872" y="4017984"/>
            <a:ext cx="3168255" cy="2099558"/>
          </a:xfrm>
          <a:prstGeom prst="rect">
            <a:avLst/>
          </a:prstGeom>
        </p:spPr>
      </p:pic>
      <p:sp>
        <p:nvSpPr>
          <p:cNvPr id="7" name="Content Placeholder 6">
            <a:extLst>
              <a:ext uri="{FF2B5EF4-FFF2-40B4-BE49-F238E27FC236}">
                <a16:creationId xmlns:a16="http://schemas.microsoft.com/office/drawing/2014/main" id="{DC0D3AEA-EEBB-4F7C-99E4-0C9C31B641D4}"/>
              </a:ext>
            </a:extLst>
          </p:cNvPr>
          <p:cNvSpPr>
            <a:spLocks noGrp="1"/>
          </p:cNvSpPr>
          <p:nvPr>
            <p:ph sz="quarter" idx="12"/>
          </p:nvPr>
        </p:nvSpPr>
        <p:spPr/>
        <p:txBody>
          <a:bodyPr/>
          <a:lstStyle/>
          <a:p>
            <a:r>
              <a:rPr lang="en-US" dirty="0"/>
              <a:t>PM 7-1</a:t>
            </a:r>
          </a:p>
        </p:txBody>
      </p:sp>
      <p:sp>
        <p:nvSpPr>
          <p:cNvPr id="5" name="Text Placeholder 4">
            <a:extLst>
              <a:ext uri="{FF2B5EF4-FFF2-40B4-BE49-F238E27FC236}">
                <a16:creationId xmlns:a16="http://schemas.microsoft.com/office/drawing/2014/main" id="{AE0B8801-DB04-490C-B040-0502BEA92F23}"/>
              </a:ext>
            </a:extLst>
          </p:cNvPr>
          <p:cNvSpPr>
            <a:spLocks noGrp="1"/>
          </p:cNvSpPr>
          <p:nvPr>
            <p:ph type="body" sz="quarter" idx="11"/>
          </p:nvPr>
        </p:nvSpPr>
        <p:spPr/>
        <p:txBody>
          <a:bodyPr/>
          <a:lstStyle/>
          <a:p>
            <a:r>
              <a:rPr lang="en-US" dirty="0"/>
              <a:t>11</a:t>
            </a:r>
          </a:p>
        </p:txBody>
      </p:sp>
      <p:sp>
        <p:nvSpPr>
          <p:cNvPr id="10" name="Text Placeholder 6">
            <a:extLst>
              <a:ext uri="{FF2B5EF4-FFF2-40B4-BE49-F238E27FC236}">
                <a16:creationId xmlns:a16="http://schemas.microsoft.com/office/drawing/2014/main" id="{5D29E12F-0375-42ED-BEE9-870461AFC20F}"/>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45219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CA11F-BAEC-4FD3-99C8-D095D0F360AA}"/>
              </a:ext>
            </a:extLst>
          </p:cNvPr>
          <p:cNvSpPr>
            <a:spLocks noGrp="1"/>
          </p:cNvSpPr>
          <p:nvPr>
            <p:ph type="title"/>
          </p:nvPr>
        </p:nvSpPr>
        <p:spPr/>
        <p:txBody>
          <a:bodyPr>
            <a:normAutofit fontScale="90000"/>
          </a:bodyPr>
          <a:lstStyle/>
          <a:p>
            <a:r>
              <a:rPr lang="en-US" dirty="0"/>
              <a:t>Goals of Search and Rescue</a:t>
            </a:r>
          </a:p>
        </p:txBody>
      </p:sp>
      <p:sp>
        <p:nvSpPr>
          <p:cNvPr id="2" name="Content Placeholder 1">
            <a:extLst>
              <a:ext uri="{FF2B5EF4-FFF2-40B4-BE49-F238E27FC236}">
                <a16:creationId xmlns:a16="http://schemas.microsoft.com/office/drawing/2014/main" id="{FC075795-D62B-42AF-A941-94EDFA4E5197}"/>
              </a:ext>
            </a:extLst>
          </p:cNvPr>
          <p:cNvSpPr>
            <a:spLocks noGrp="1"/>
          </p:cNvSpPr>
          <p:nvPr>
            <p:ph idx="1"/>
          </p:nvPr>
        </p:nvSpPr>
        <p:spPr>
          <a:xfrm>
            <a:off x="859348" y="2441817"/>
            <a:ext cx="7952086" cy="3617843"/>
          </a:xfrm>
        </p:spPr>
        <p:txBody>
          <a:bodyPr>
            <a:normAutofit/>
          </a:bodyPr>
          <a:lstStyle/>
          <a:p>
            <a:r>
              <a:rPr lang="en-US" sz="3200" b="1" dirty="0"/>
              <a:t>Keep safe </a:t>
            </a:r>
            <a:r>
              <a:rPr lang="en-US" sz="3200" dirty="0"/>
              <a:t>the rescuers and survivors; </a:t>
            </a:r>
          </a:p>
          <a:p>
            <a:pPr>
              <a:spcBef>
                <a:spcPts val="2400"/>
              </a:spcBef>
            </a:pPr>
            <a:r>
              <a:rPr lang="en-US" sz="3200" dirty="0"/>
              <a:t>Get </a:t>
            </a:r>
            <a:r>
              <a:rPr lang="en-US" sz="3200" b="1" dirty="0"/>
              <a:t>walking wounded </a:t>
            </a:r>
            <a:r>
              <a:rPr lang="en-US" sz="3200" dirty="0"/>
              <a:t>out;</a:t>
            </a:r>
          </a:p>
          <a:p>
            <a:pPr>
              <a:spcBef>
                <a:spcPts val="2400"/>
              </a:spcBef>
            </a:pPr>
            <a:r>
              <a:rPr lang="en-US" sz="3200" dirty="0"/>
              <a:t>Rescue </a:t>
            </a:r>
            <a:r>
              <a:rPr lang="en-US" sz="3200" b="1" dirty="0"/>
              <a:t>lightly trapped survivors.</a:t>
            </a:r>
            <a:r>
              <a:rPr lang="en-US" sz="3200" dirty="0"/>
              <a:t> </a:t>
            </a:r>
            <a:r>
              <a:rPr lang="en-US" sz="3200" b="1" dirty="0"/>
              <a:t> </a:t>
            </a:r>
            <a:endParaRPr lang="en-US" sz="3200" dirty="0"/>
          </a:p>
        </p:txBody>
      </p:sp>
      <p:sp>
        <p:nvSpPr>
          <p:cNvPr id="6" name="Content Placeholder 5">
            <a:extLst>
              <a:ext uri="{FF2B5EF4-FFF2-40B4-BE49-F238E27FC236}">
                <a16:creationId xmlns:a16="http://schemas.microsoft.com/office/drawing/2014/main" id="{5EB24431-FF15-4241-B46B-2C5B0A9834D9}"/>
              </a:ext>
            </a:extLst>
          </p:cNvPr>
          <p:cNvSpPr>
            <a:spLocks noGrp="1"/>
          </p:cNvSpPr>
          <p:nvPr>
            <p:ph sz="quarter" idx="12"/>
          </p:nvPr>
        </p:nvSpPr>
        <p:spPr/>
        <p:txBody>
          <a:bodyPr/>
          <a:lstStyle/>
          <a:p>
            <a:r>
              <a:rPr lang="en-US" dirty="0"/>
              <a:t>PM 7-1</a:t>
            </a:r>
          </a:p>
        </p:txBody>
      </p:sp>
      <p:sp>
        <p:nvSpPr>
          <p:cNvPr id="5" name="Text Placeholder 4">
            <a:extLst>
              <a:ext uri="{FF2B5EF4-FFF2-40B4-BE49-F238E27FC236}">
                <a16:creationId xmlns:a16="http://schemas.microsoft.com/office/drawing/2014/main" id="{7FFC2BEF-D239-4AA4-BA03-13279AA14082}"/>
              </a:ext>
            </a:extLst>
          </p:cNvPr>
          <p:cNvSpPr>
            <a:spLocks noGrp="1"/>
          </p:cNvSpPr>
          <p:nvPr>
            <p:ph type="body" sz="quarter" idx="11"/>
          </p:nvPr>
        </p:nvSpPr>
        <p:spPr/>
        <p:txBody>
          <a:bodyPr/>
          <a:lstStyle/>
          <a:p>
            <a:r>
              <a:rPr lang="en-US" dirty="0"/>
              <a:t>12</a:t>
            </a:r>
          </a:p>
        </p:txBody>
      </p:sp>
      <p:sp>
        <p:nvSpPr>
          <p:cNvPr id="9" name="Text Placeholder 6">
            <a:extLst>
              <a:ext uri="{FF2B5EF4-FFF2-40B4-BE49-F238E27FC236}">
                <a16:creationId xmlns:a16="http://schemas.microsoft.com/office/drawing/2014/main" id="{AE4CA31C-AACB-443A-A512-9ABAC9F1834B}"/>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25461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25DD-8602-4FF5-B8F2-763C48A13E93}"/>
              </a:ext>
            </a:extLst>
          </p:cNvPr>
          <p:cNvSpPr>
            <a:spLocks noGrp="1"/>
          </p:cNvSpPr>
          <p:nvPr>
            <p:ph type="title"/>
          </p:nvPr>
        </p:nvSpPr>
        <p:spPr/>
        <p:txBody>
          <a:bodyPr/>
          <a:lstStyle/>
          <a:p>
            <a:r>
              <a:rPr lang="en-US" dirty="0"/>
              <a:t>SERT Size-up </a:t>
            </a:r>
          </a:p>
        </p:txBody>
      </p:sp>
      <p:sp>
        <p:nvSpPr>
          <p:cNvPr id="6" name="Content Placeholder 5">
            <a:extLst>
              <a:ext uri="{FF2B5EF4-FFF2-40B4-BE49-F238E27FC236}">
                <a16:creationId xmlns:a16="http://schemas.microsoft.com/office/drawing/2014/main" id="{79EAD3D9-B38B-421D-A4DA-6D54F2E29DDA}"/>
              </a:ext>
            </a:extLst>
          </p:cNvPr>
          <p:cNvSpPr>
            <a:spLocks noGrp="1"/>
          </p:cNvSpPr>
          <p:nvPr>
            <p:ph idx="1"/>
          </p:nvPr>
        </p:nvSpPr>
        <p:spPr>
          <a:xfrm>
            <a:off x="1429787" y="1823566"/>
            <a:ext cx="4692206" cy="4076933"/>
          </a:xfrm>
        </p:spPr>
        <p:txBody>
          <a:bodyPr>
            <a:noAutofit/>
          </a:bodyPr>
          <a:lstStyle/>
          <a:p>
            <a:pPr>
              <a:spcBef>
                <a:spcPts val="500"/>
              </a:spcBef>
            </a:pPr>
            <a:r>
              <a:rPr lang="en-US" sz="2400" dirty="0"/>
              <a:t>Gather Facts </a:t>
            </a:r>
          </a:p>
          <a:p>
            <a:pPr>
              <a:spcBef>
                <a:spcPts val="500"/>
              </a:spcBef>
            </a:pPr>
            <a:r>
              <a:rPr lang="en-US" sz="2400" dirty="0"/>
              <a:t>Assess Damage </a:t>
            </a:r>
          </a:p>
          <a:p>
            <a:pPr>
              <a:spcBef>
                <a:spcPts val="500"/>
              </a:spcBef>
            </a:pPr>
            <a:r>
              <a:rPr lang="en-US" sz="2400" dirty="0"/>
              <a:t>Consider Probabilities </a:t>
            </a:r>
          </a:p>
          <a:p>
            <a:pPr>
              <a:spcBef>
                <a:spcPts val="500"/>
              </a:spcBef>
            </a:pPr>
            <a:r>
              <a:rPr lang="en-US" sz="2400" dirty="0"/>
              <a:t>Assess Your Situation </a:t>
            </a:r>
          </a:p>
          <a:p>
            <a:pPr>
              <a:spcBef>
                <a:spcPts val="500"/>
              </a:spcBef>
            </a:pPr>
            <a:r>
              <a:rPr lang="en-US" sz="2400" dirty="0"/>
              <a:t>Establish Priorities </a:t>
            </a:r>
          </a:p>
          <a:p>
            <a:pPr>
              <a:spcBef>
                <a:spcPts val="500"/>
              </a:spcBef>
            </a:pPr>
            <a:r>
              <a:rPr lang="en-US" sz="2400" dirty="0"/>
              <a:t>Make Decisions </a:t>
            </a:r>
          </a:p>
          <a:p>
            <a:pPr>
              <a:spcBef>
                <a:spcPts val="500"/>
              </a:spcBef>
            </a:pPr>
            <a:r>
              <a:rPr lang="en-US" sz="2400" dirty="0"/>
              <a:t>Develop Plan of Action </a:t>
            </a:r>
          </a:p>
          <a:p>
            <a:pPr>
              <a:spcBef>
                <a:spcPts val="500"/>
              </a:spcBef>
            </a:pPr>
            <a:r>
              <a:rPr lang="en-US" sz="2400" dirty="0"/>
              <a:t>Take Action </a:t>
            </a:r>
          </a:p>
          <a:p>
            <a:pPr>
              <a:spcBef>
                <a:spcPts val="500"/>
              </a:spcBef>
            </a:pPr>
            <a:r>
              <a:rPr lang="en-US" sz="2400" dirty="0"/>
              <a:t>Evaluate Progress </a:t>
            </a:r>
          </a:p>
        </p:txBody>
      </p:sp>
      <p:pic>
        <p:nvPicPr>
          <p:cNvPr id="10" name="Picture 9" descr="A drawing of a flag&#10;&#10;Description generated with very high confidence">
            <a:extLst>
              <a:ext uri="{FF2B5EF4-FFF2-40B4-BE49-F238E27FC236}">
                <a16:creationId xmlns:a16="http://schemas.microsoft.com/office/drawing/2014/main" id="{C7E76EC8-8D9C-4A53-94BB-0BC6D3BD7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369" y="2246287"/>
            <a:ext cx="2663334" cy="2726474"/>
          </a:xfrm>
          <a:prstGeom prst="rect">
            <a:avLst/>
          </a:prstGeom>
        </p:spPr>
      </p:pic>
      <p:sp>
        <p:nvSpPr>
          <p:cNvPr id="2" name="Content Placeholder 1">
            <a:extLst>
              <a:ext uri="{FF2B5EF4-FFF2-40B4-BE49-F238E27FC236}">
                <a16:creationId xmlns:a16="http://schemas.microsoft.com/office/drawing/2014/main" id="{AFCA2A0A-0EEC-44F8-B545-93F0329D29DA}"/>
              </a:ext>
            </a:extLst>
          </p:cNvPr>
          <p:cNvSpPr>
            <a:spLocks noGrp="1"/>
          </p:cNvSpPr>
          <p:nvPr>
            <p:ph sz="quarter" idx="12"/>
          </p:nvPr>
        </p:nvSpPr>
        <p:spPr/>
        <p:txBody>
          <a:bodyPr/>
          <a:lstStyle/>
          <a:p>
            <a:r>
              <a:rPr lang="en-US" dirty="0"/>
              <a:t>PM 7-3</a:t>
            </a:r>
          </a:p>
        </p:txBody>
      </p:sp>
      <p:sp>
        <p:nvSpPr>
          <p:cNvPr id="8" name="Text Placeholder 7">
            <a:extLst>
              <a:ext uri="{FF2B5EF4-FFF2-40B4-BE49-F238E27FC236}">
                <a16:creationId xmlns:a16="http://schemas.microsoft.com/office/drawing/2014/main" id="{0839FA28-B6A1-4AAD-A9DF-937E09844995}"/>
              </a:ext>
            </a:extLst>
          </p:cNvPr>
          <p:cNvSpPr>
            <a:spLocks noGrp="1"/>
          </p:cNvSpPr>
          <p:nvPr>
            <p:ph type="body" sz="quarter" idx="11"/>
          </p:nvPr>
        </p:nvSpPr>
        <p:spPr/>
        <p:txBody>
          <a:bodyPr/>
          <a:lstStyle/>
          <a:p>
            <a:r>
              <a:rPr lang="en-US" dirty="0"/>
              <a:t>13</a:t>
            </a:r>
          </a:p>
        </p:txBody>
      </p:sp>
      <p:sp>
        <p:nvSpPr>
          <p:cNvPr id="11" name="Text Placeholder 6">
            <a:extLst>
              <a:ext uri="{FF2B5EF4-FFF2-40B4-BE49-F238E27FC236}">
                <a16:creationId xmlns:a16="http://schemas.microsoft.com/office/drawing/2014/main" id="{68E46BD7-4088-4536-9A67-C2F19B279A7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182701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C3999-73BD-4CBF-890C-2C95882AA794}"/>
              </a:ext>
            </a:extLst>
          </p:cNvPr>
          <p:cNvSpPr>
            <a:spLocks noGrp="1"/>
          </p:cNvSpPr>
          <p:nvPr>
            <p:ph type="title"/>
          </p:nvPr>
        </p:nvSpPr>
        <p:spPr/>
        <p:txBody>
          <a:bodyPr/>
          <a:lstStyle/>
          <a:p>
            <a:r>
              <a:rPr lang="en-US" dirty="0"/>
              <a:t>Size-up Steps 1 &amp; 2</a:t>
            </a:r>
          </a:p>
        </p:txBody>
      </p:sp>
      <p:sp>
        <p:nvSpPr>
          <p:cNvPr id="2" name="Content Placeholder 1">
            <a:extLst>
              <a:ext uri="{FF2B5EF4-FFF2-40B4-BE49-F238E27FC236}">
                <a16:creationId xmlns:a16="http://schemas.microsoft.com/office/drawing/2014/main" id="{9E7CD619-2A2C-4D5F-9656-FDE79751A7BC}"/>
              </a:ext>
            </a:extLst>
          </p:cNvPr>
          <p:cNvSpPr>
            <a:spLocks noGrp="1"/>
          </p:cNvSpPr>
          <p:nvPr>
            <p:ph idx="1"/>
          </p:nvPr>
        </p:nvSpPr>
        <p:spPr>
          <a:xfrm>
            <a:off x="458437" y="1840701"/>
            <a:ext cx="5330447" cy="4041159"/>
          </a:xfrm>
        </p:spPr>
        <p:txBody>
          <a:bodyPr>
            <a:normAutofit fontScale="85000" lnSpcReduction="10000"/>
          </a:bodyPr>
          <a:lstStyle/>
          <a:p>
            <a:pPr marL="0" indent="0">
              <a:buNone/>
            </a:pPr>
            <a:r>
              <a:rPr lang="en-US" b="1" dirty="0"/>
              <a:t>1. Gather Facts: </a:t>
            </a:r>
          </a:p>
          <a:p>
            <a:pPr lvl="1"/>
            <a:r>
              <a:rPr lang="en-US" sz="2800" dirty="0"/>
              <a:t>Structural integrity of building</a:t>
            </a:r>
          </a:p>
          <a:p>
            <a:pPr lvl="1"/>
            <a:r>
              <a:rPr lang="en-US" sz="2800" dirty="0"/>
              <a:t>Occupancy</a:t>
            </a:r>
          </a:p>
          <a:p>
            <a:pPr lvl="1"/>
            <a:r>
              <a:rPr lang="en-US" sz="2800" dirty="0"/>
              <a:t>Weather</a:t>
            </a:r>
          </a:p>
          <a:p>
            <a:pPr lvl="1"/>
            <a:r>
              <a:rPr lang="en-US" sz="2800" dirty="0"/>
              <a:t>Hazards</a:t>
            </a:r>
          </a:p>
          <a:p>
            <a:pPr lvl="1"/>
            <a:endParaRPr lang="en-US" dirty="0"/>
          </a:p>
          <a:p>
            <a:pPr marL="0" indent="0">
              <a:buNone/>
            </a:pPr>
            <a:r>
              <a:rPr lang="en-US" b="1" dirty="0"/>
              <a:t>2. Assess &amp; Communicate Damage</a:t>
            </a:r>
          </a:p>
          <a:p>
            <a:pPr lvl="1"/>
            <a:r>
              <a:rPr lang="en-US" sz="2800" dirty="0"/>
              <a:t>The SERT mission changes if damage is </a:t>
            </a:r>
            <a:r>
              <a:rPr lang="en-US" sz="2800" b="1" dirty="0"/>
              <a:t>light, moderate, or heavy. </a:t>
            </a:r>
          </a:p>
          <a:p>
            <a:pPr lvl="1"/>
            <a:endParaRPr lang="en-US" dirty="0"/>
          </a:p>
        </p:txBody>
      </p:sp>
      <p:pic>
        <p:nvPicPr>
          <p:cNvPr id="6" name="Picture 5" descr="Photo of a large building that has partially collapsed.">
            <a:extLst>
              <a:ext uri="{FF2B5EF4-FFF2-40B4-BE49-F238E27FC236}">
                <a16:creationId xmlns:a16="http://schemas.microsoft.com/office/drawing/2014/main" id="{8B5AC193-D036-47CD-8DE0-6CDD62FB8A1A}"/>
              </a:ext>
            </a:extLst>
          </p:cNvPr>
          <p:cNvPicPr>
            <a:picLocks noChangeAspect="1"/>
          </p:cNvPicPr>
          <p:nvPr/>
        </p:nvPicPr>
        <p:blipFill>
          <a:blip r:embed="rId3"/>
          <a:stretch>
            <a:fillRect/>
          </a:stretch>
        </p:blipFill>
        <p:spPr>
          <a:xfrm>
            <a:off x="6020340" y="2398644"/>
            <a:ext cx="2816089" cy="2751196"/>
          </a:xfrm>
          <a:prstGeom prst="rect">
            <a:avLst/>
          </a:prstGeom>
        </p:spPr>
      </p:pic>
      <p:sp>
        <p:nvSpPr>
          <p:cNvPr id="7" name="Content Placeholder 6">
            <a:extLst>
              <a:ext uri="{FF2B5EF4-FFF2-40B4-BE49-F238E27FC236}">
                <a16:creationId xmlns:a16="http://schemas.microsoft.com/office/drawing/2014/main" id="{907510B6-EB70-4E9A-95E4-BCEA17C7F813}"/>
              </a:ext>
            </a:extLst>
          </p:cNvPr>
          <p:cNvSpPr>
            <a:spLocks noGrp="1"/>
          </p:cNvSpPr>
          <p:nvPr>
            <p:ph sz="quarter" idx="12"/>
          </p:nvPr>
        </p:nvSpPr>
        <p:spPr/>
        <p:txBody>
          <a:bodyPr/>
          <a:lstStyle/>
          <a:p>
            <a:r>
              <a:rPr lang="en-US" dirty="0"/>
              <a:t>PM 7:5-7</a:t>
            </a:r>
          </a:p>
        </p:txBody>
      </p:sp>
      <p:sp>
        <p:nvSpPr>
          <p:cNvPr id="5" name="Text Placeholder 4">
            <a:extLst>
              <a:ext uri="{FF2B5EF4-FFF2-40B4-BE49-F238E27FC236}">
                <a16:creationId xmlns:a16="http://schemas.microsoft.com/office/drawing/2014/main" id="{73286F08-293B-4EB1-B5AD-062FD615F70D}"/>
              </a:ext>
            </a:extLst>
          </p:cNvPr>
          <p:cNvSpPr>
            <a:spLocks noGrp="1"/>
          </p:cNvSpPr>
          <p:nvPr>
            <p:ph type="body" sz="quarter" idx="11"/>
          </p:nvPr>
        </p:nvSpPr>
        <p:spPr/>
        <p:txBody>
          <a:bodyPr/>
          <a:lstStyle/>
          <a:p>
            <a:r>
              <a:rPr lang="en-US" dirty="0"/>
              <a:t>14</a:t>
            </a:r>
          </a:p>
        </p:txBody>
      </p:sp>
      <p:sp>
        <p:nvSpPr>
          <p:cNvPr id="10" name="Text Placeholder 6">
            <a:extLst>
              <a:ext uri="{FF2B5EF4-FFF2-40B4-BE49-F238E27FC236}">
                <a16:creationId xmlns:a16="http://schemas.microsoft.com/office/drawing/2014/main" id="{E887F6DB-D5BC-421B-9070-E1D10C021423}"/>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18780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7F623-2299-4281-A1CB-0A07081DEF77}"/>
              </a:ext>
            </a:extLst>
          </p:cNvPr>
          <p:cNvSpPr>
            <a:spLocks noGrp="1"/>
          </p:cNvSpPr>
          <p:nvPr>
            <p:ph type="title"/>
          </p:nvPr>
        </p:nvSpPr>
        <p:spPr/>
        <p:txBody>
          <a:bodyPr/>
          <a:lstStyle/>
          <a:p>
            <a:r>
              <a:rPr lang="en-US" dirty="0"/>
              <a:t>Size-up Steps 3 &amp; 4</a:t>
            </a:r>
          </a:p>
        </p:txBody>
      </p:sp>
      <p:sp>
        <p:nvSpPr>
          <p:cNvPr id="2" name="Content Placeholder 1">
            <a:extLst>
              <a:ext uri="{FF2B5EF4-FFF2-40B4-BE49-F238E27FC236}">
                <a16:creationId xmlns:a16="http://schemas.microsoft.com/office/drawing/2014/main" id="{50424AB2-41A8-4C74-AF5A-64FF4026BAE1}"/>
              </a:ext>
            </a:extLst>
          </p:cNvPr>
          <p:cNvSpPr>
            <a:spLocks noGrp="1"/>
          </p:cNvSpPr>
          <p:nvPr>
            <p:ph idx="1"/>
          </p:nvPr>
        </p:nvSpPr>
        <p:spPr>
          <a:xfrm>
            <a:off x="1124987" y="1530443"/>
            <a:ext cx="7334794" cy="4781145"/>
          </a:xfrm>
        </p:spPr>
        <p:txBody>
          <a:bodyPr/>
          <a:lstStyle/>
          <a:p>
            <a:pPr marL="0" indent="0">
              <a:buNone/>
            </a:pPr>
            <a:r>
              <a:rPr lang="en-US" b="1" dirty="0"/>
              <a:t>3 - Consider Probabilities:</a:t>
            </a:r>
          </a:p>
          <a:p>
            <a:pPr lvl="1"/>
            <a:r>
              <a:rPr lang="en-US" dirty="0"/>
              <a:t>How stable is the situation?</a:t>
            </a:r>
          </a:p>
          <a:p>
            <a:pPr lvl="1"/>
            <a:r>
              <a:rPr lang="en-US" dirty="0"/>
              <a:t>What secondary factors should be considered?</a:t>
            </a:r>
          </a:p>
          <a:p>
            <a:pPr lvl="1"/>
            <a:r>
              <a:rPr lang="en-US" dirty="0"/>
              <a:t>What else could go wrong?</a:t>
            </a:r>
          </a:p>
          <a:p>
            <a:pPr lvl="1"/>
            <a:r>
              <a:rPr lang="en-US" dirty="0"/>
              <a:t>What does it mean for the search and rescue?</a:t>
            </a:r>
          </a:p>
          <a:p>
            <a:pPr marL="0" indent="0">
              <a:buNone/>
            </a:pPr>
            <a:r>
              <a:rPr lang="en-US" b="1" dirty="0"/>
              <a:t>4 - Assess Your Situation:</a:t>
            </a:r>
          </a:p>
          <a:p>
            <a:pPr lvl="1"/>
            <a:r>
              <a:rPr lang="en-US" dirty="0"/>
              <a:t>Is the situation safe enough to continue?</a:t>
            </a:r>
          </a:p>
          <a:p>
            <a:pPr lvl="1"/>
            <a:r>
              <a:rPr lang="en-US" dirty="0"/>
              <a:t>What risks will rescuers face?</a:t>
            </a:r>
          </a:p>
          <a:p>
            <a:pPr lvl="1"/>
            <a:r>
              <a:rPr lang="en-US" dirty="0"/>
              <a:t>What resources are needed?</a:t>
            </a:r>
          </a:p>
          <a:p>
            <a:pPr lvl="1"/>
            <a:r>
              <a:rPr lang="en-US" dirty="0"/>
              <a:t>What resources are available?</a:t>
            </a:r>
          </a:p>
          <a:p>
            <a:pPr lvl="1"/>
            <a:endParaRPr lang="en-US" dirty="0"/>
          </a:p>
        </p:txBody>
      </p:sp>
      <p:sp>
        <p:nvSpPr>
          <p:cNvPr id="6" name="Content Placeholder 5">
            <a:extLst>
              <a:ext uri="{FF2B5EF4-FFF2-40B4-BE49-F238E27FC236}">
                <a16:creationId xmlns:a16="http://schemas.microsoft.com/office/drawing/2014/main" id="{212E9BE4-CBA8-4944-8149-E72726D4A9EC}"/>
              </a:ext>
            </a:extLst>
          </p:cNvPr>
          <p:cNvSpPr>
            <a:spLocks noGrp="1"/>
          </p:cNvSpPr>
          <p:nvPr>
            <p:ph sz="quarter" idx="12"/>
          </p:nvPr>
        </p:nvSpPr>
        <p:spPr/>
        <p:txBody>
          <a:bodyPr/>
          <a:lstStyle/>
          <a:p>
            <a:r>
              <a:rPr lang="en-US" dirty="0"/>
              <a:t>PM 7:9-10</a:t>
            </a:r>
          </a:p>
        </p:txBody>
      </p:sp>
      <p:sp>
        <p:nvSpPr>
          <p:cNvPr id="5" name="Text Placeholder 4">
            <a:extLst>
              <a:ext uri="{FF2B5EF4-FFF2-40B4-BE49-F238E27FC236}">
                <a16:creationId xmlns:a16="http://schemas.microsoft.com/office/drawing/2014/main" id="{B8A98564-17B9-42BB-B781-0793FB869FB2}"/>
              </a:ext>
            </a:extLst>
          </p:cNvPr>
          <p:cNvSpPr>
            <a:spLocks noGrp="1"/>
          </p:cNvSpPr>
          <p:nvPr>
            <p:ph type="body" sz="quarter" idx="11"/>
          </p:nvPr>
        </p:nvSpPr>
        <p:spPr/>
        <p:txBody>
          <a:bodyPr/>
          <a:lstStyle/>
          <a:p>
            <a:r>
              <a:rPr lang="en-US" dirty="0"/>
              <a:t>15</a:t>
            </a:r>
          </a:p>
        </p:txBody>
      </p:sp>
      <p:sp>
        <p:nvSpPr>
          <p:cNvPr id="9" name="Text Placeholder 6">
            <a:extLst>
              <a:ext uri="{FF2B5EF4-FFF2-40B4-BE49-F238E27FC236}">
                <a16:creationId xmlns:a16="http://schemas.microsoft.com/office/drawing/2014/main" id="{76A288C9-5877-4008-AED3-CED2926C8339}"/>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3309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Steps 5 &amp; 6</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386451" y="1813604"/>
            <a:ext cx="8632915" cy="4423856"/>
          </a:xfrm>
        </p:spPr>
        <p:txBody>
          <a:bodyPr>
            <a:normAutofit/>
          </a:bodyPr>
          <a:lstStyle/>
          <a:p>
            <a:pPr marL="0" indent="0">
              <a:lnSpc>
                <a:spcPct val="100000"/>
              </a:lnSpc>
              <a:spcBef>
                <a:spcPts val="600"/>
              </a:spcBef>
              <a:buNone/>
            </a:pPr>
            <a:r>
              <a:rPr lang="en-US" b="1" dirty="0"/>
              <a:t>5 - Establish Priorities:</a:t>
            </a:r>
          </a:p>
          <a:p>
            <a:pPr lvl="1">
              <a:lnSpc>
                <a:spcPct val="100000"/>
              </a:lnSpc>
              <a:spcBef>
                <a:spcPts val="600"/>
              </a:spcBef>
            </a:pPr>
            <a:r>
              <a:rPr lang="en-US" dirty="0"/>
              <a:t>What should be done?</a:t>
            </a:r>
          </a:p>
          <a:p>
            <a:pPr lvl="1">
              <a:lnSpc>
                <a:spcPct val="100000"/>
              </a:lnSpc>
              <a:spcBef>
                <a:spcPts val="600"/>
              </a:spcBef>
            </a:pPr>
            <a:r>
              <a:rPr lang="en-US" dirty="0"/>
              <a:t>In what order?</a:t>
            </a:r>
          </a:p>
          <a:p>
            <a:pPr marL="0" indent="0">
              <a:lnSpc>
                <a:spcPct val="100000"/>
              </a:lnSpc>
              <a:spcBef>
                <a:spcPts val="600"/>
              </a:spcBef>
              <a:buNone/>
            </a:pPr>
            <a:r>
              <a:rPr lang="en-US" b="1" dirty="0"/>
              <a:t>6 - Make Decisions:</a:t>
            </a:r>
          </a:p>
          <a:p>
            <a:pPr marL="685800" lvl="1" indent="-228600">
              <a:lnSpc>
                <a:spcPct val="100000"/>
              </a:lnSpc>
              <a:spcBef>
                <a:spcPts val="600"/>
              </a:spcBef>
            </a:pPr>
            <a:r>
              <a:rPr lang="en-US" dirty="0"/>
              <a:t>Keep in mind:</a:t>
            </a:r>
          </a:p>
          <a:p>
            <a:pPr marL="1143000" lvl="2" indent="-230188">
              <a:lnSpc>
                <a:spcPct val="100000"/>
              </a:lnSpc>
              <a:spcBef>
                <a:spcPts val="600"/>
              </a:spcBef>
            </a:pPr>
            <a:r>
              <a:rPr lang="en-US" sz="2400" dirty="0"/>
              <a:t>Safety of SERT members,</a:t>
            </a:r>
          </a:p>
          <a:p>
            <a:pPr marL="1143000" lvl="2" indent="-230188">
              <a:lnSpc>
                <a:spcPct val="100000"/>
              </a:lnSpc>
              <a:spcBef>
                <a:spcPts val="600"/>
              </a:spcBef>
            </a:pPr>
            <a:r>
              <a:rPr lang="en-US" sz="2400" dirty="0"/>
              <a:t>Life safety for survivors and others,</a:t>
            </a:r>
          </a:p>
          <a:p>
            <a:pPr marL="1143000" lvl="2" indent="-230188">
              <a:lnSpc>
                <a:spcPct val="100000"/>
              </a:lnSpc>
              <a:spcBef>
                <a:spcPts val="600"/>
              </a:spcBef>
            </a:pPr>
            <a:r>
              <a:rPr lang="en-US" sz="2400" dirty="0"/>
              <a:t>Protection of the environment,</a:t>
            </a:r>
          </a:p>
          <a:p>
            <a:pPr marL="1143000" lvl="2" indent="-230188">
              <a:lnSpc>
                <a:spcPct val="100000"/>
              </a:lnSpc>
              <a:spcBef>
                <a:spcPts val="600"/>
              </a:spcBef>
            </a:pPr>
            <a:r>
              <a:rPr lang="en-US" sz="2400" dirty="0"/>
              <a:t>Protection of property. </a:t>
            </a:r>
          </a:p>
          <a:p>
            <a:pPr marL="457189" lvl="1" indent="0">
              <a:lnSpc>
                <a:spcPct val="100000"/>
              </a:lnSpc>
              <a:spcBef>
                <a:spcPts val="600"/>
              </a:spcBef>
              <a:buNone/>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p:txBody>
      </p:sp>
      <p:sp>
        <p:nvSpPr>
          <p:cNvPr id="2" name="Content Placeholder 1">
            <a:extLst>
              <a:ext uri="{FF2B5EF4-FFF2-40B4-BE49-F238E27FC236}">
                <a16:creationId xmlns:a16="http://schemas.microsoft.com/office/drawing/2014/main" id="{8EAC871F-4FA8-4B5F-B703-FC9579A53315}"/>
              </a:ext>
            </a:extLst>
          </p:cNvPr>
          <p:cNvSpPr>
            <a:spLocks noGrp="1"/>
          </p:cNvSpPr>
          <p:nvPr>
            <p:ph sz="quarter" idx="12"/>
          </p:nvPr>
        </p:nvSpPr>
        <p:spPr/>
        <p:txBody>
          <a:bodyPr/>
          <a:lstStyle/>
          <a:p>
            <a:r>
              <a:rPr lang="en-US" dirty="0"/>
              <a:t>PM 7-11</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16</a:t>
            </a:r>
          </a:p>
        </p:txBody>
      </p:sp>
      <p:pic>
        <p:nvPicPr>
          <p:cNvPr id="3" name="Picture 2">
            <a:extLst>
              <a:ext uri="{FF2B5EF4-FFF2-40B4-BE49-F238E27FC236}">
                <a16:creationId xmlns:a16="http://schemas.microsoft.com/office/drawing/2014/main" id="{BF588417-B1E9-437D-AB73-1E785E5C9F68}"/>
              </a:ext>
            </a:extLst>
          </p:cNvPr>
          <p:cNvPicPr>
            <a:picLocks noChangeAspect="1"/>
          </p:cNvPicPr>
          <p:nvPr/>
        </p:nvPicPr>
        <p:blipFill>
          <a:blip r:embed="rId3"/>
          <a:stretch>
            <a:fillRect/>
          </a:stretch>
        </p:blipFill>
        <p:spPr>
          <a:xfrm>
            <a:off x="5772150" y="2174719"/>
            <a:ext cx="2985398" cy="2236167"/>
          </a:xfrm>
          <a:prstGeom prst="rect">
            <a:avLst/>
          </a:prstGeom>
        </p:spPr>
      </p:pic>
      <p:sp>
        <p:nvSpPr>
          <p:cNvPr id="10" name="Text Placeholder 6">
            <a:extLst>
              <a:ext uri="{FF2B5EF4-FFF2-40B4-BE49-F238E27FC236}">
                <a16:creationId xmlns:a16="http://schemas.microsoft.com/office/drawing/2014/main" id="{C316B9B0-1BD8-41E3-933F-C295E82E6CA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385587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Steps 7 &amp; 8</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911368" y="1719317"/>
            <a:ext cx="7662789" cy="4285432"/>
          </a:xfrm>
        </p:spPr>
        <p:txBody>
          <a:bodyPr>
            <a:normAutofit lnSpcReduction="10000"/>
          </a:bodyPr>
          <a:lstStyle/>
          <a:p>
            <a:pPr marL="0" indent="0">
              <a:lnSpc>
                <a:spcPct val="100000"/>
              </a:lnSpc>
              <a:spcBef>
                <a:spcPts val="600"/>
              </a:spcBef>
              <a:buNone/>
            </a:pPr>
            <a:r>
              <a:rPr lang="en-US" b="1" dirty="0"/>
              <a:t>7 - Develop Plan of Action: </a:t>
            </a:r>
          </a:p>
          <a:p>
            <a:pPr marL="685800" lvl="1" indent="-230188">
              <a:lnSpc>
                <a:spcPct val="100000"/>
              </a:lnSpc>
              <a:spcBef>
                <a:spcPts val="1200"/>
              </a:spcBef>
            </a:pPr>
            <a:r>
              <a:rPr lang="en-US" dirty="0"/>
              <a:t>Focus operation on established priorities and decisions.</a:t>
            </a:r>
          </a:p>
          <a:p>
            <a:pPr marL="685800" lvl="1" indent="-230188">
              <a:lnSpc>
                <a:spcPct val="100000"/>
              </a:lnSpc>
              <a:spcBef>
                <a:spcPts val="1200"/>
              </a:spcBef>
            </a:pPr>
            <a:r>
              <a:rPr lang="en-US" dirty="0"/>
              <a:t>Provide documentation to give to responding agencies.</a:t>
            </a:r>
          </a:p>
          <a:p>
            <a:pPr marL="685800" lvl="1" indent="-230188">
              <a:lnSpc>
                <a:spcPct val="100000"/>
              </a:lnSpc>
              <a:spcBef>
                <a:spcPts val="1200"/>
              </a:spcBef>
            </a:pPr>
            <a:r>
              <a:rPr lang="en-US" dirty="0"/>
              <a:t>Provide documentation to become part of SERT records.</a:t>
            </a:r>
          </a:p>
          <a:p>
            <a:pPr marL="685800" lvl="1" indent="-230188">
              <a:lnSpc>
                <a:spcPct val="100000"/>
              </a:lnSpc>
              <a:spcBef>
                <a:spcPts val="600"/>
              </a:spcBef>
            </a:pPr>
            <a:endParaRPr lang="en-US" dirty="0"/>
          </a:p>
          <a:p>
            <a:pPr marL="0" indent="0">
              <a:buNone/>
            </a:pPr>
            <a:r>
              <a:rPr lang="en-US" b="1" dirty="0"/>
              <a:t>8 - Take Action: </a:t>
            </a:r>
          </a:p>
          <a:p>
            <a:pPr lvl="1">
              <a:spcBef>
                <a:spcPts val="1200"/>
              </a:spcBef>
            </a:pPr>
            <a:r>
              <a:rPr lang="en-US" dirty="0"/>
              <a:t>Base action on plan developed during Step 7. </a:t>
            </a:r>
          </a:p>
        </p:txBody>
      </p:sp>
      <p:sp>
        <p:nvSpPr>
          <p:cNvPr id="2" name="Content Placeholder 1">
            <a:extLst>
              <a:ext uri="{FF2B5EF4-FFF2-40B4-BE49-F238E27FC236}">
                <a16:creationId xmlns:a16="http://schemas.microsoft.com/office/drawing/2014/main" id="{DB3E9DEB-444B-4404-B389-1520EF00EDE0}"/>
              </a:ext>
            </a:extLst>
          </p:cNvPr>
          <p:cNvSpPr>
            <a:spLocks noGrp="1"/>
          </p:cNvSpPr>
          <p:nvPr>
            <p:ph sz="quarter" idx="12"/>
          </p:nvPr>
        </p:nvSpPr>
        <p:spPr/>
        <p:txBody>
          <a:bodyPr/>
          <a:lstStyle/>
          <a:p>
            <a:r>
              <a:rPr lang="en-US" dirty="0"/>
              <a:t>PM 7-12</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17</a:t>
            </a:r>
          </a:p>
        </p:txBody>
      </p:sp>
      <p:sp>
        <p:nvSpPr>
          <p:cNvPr id="10" name="Text Placeholder 6">
            <a:extLst>
              <a:ext uri="{FF2B5EF4-FFF2-40B4-BE49-F238E27FC236}">
                <a16:creationId xmlns:a16="http://schemas.microsoft.com/office/drawing/2014/main" id="{3F03C763-E7F8-4A64-8463-26D1E5E0003B}"/>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44519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BB4D1-1FEF-40CC-AA83-950D8FB3F9B9}"/>
              </a:ext>
            </a:extLst>
          </p:cNvPr>
          <p:cNvSpPr>
            <a:spLocks noGrp="1"/>
          </p:cNvSpPr>
          <p:nvPr>
            <p:ph type="title"/>
          </p:nvPr>
        </p:nvSpPr>
        <p:spPr/>
        <p:txBody>
          <a:bodyPr/>
          <a:lstStyle/>
          <a:p>
            <a:r>
              <a:rPr lang="en-US" dirty="0"/>
              <a:t>Size-up Step 9</a:t>
            </a:r>
          </a:p>
        </p:txBody>
      </p:sp>
      <p:sp>
        <p:nvSpPr>
          <p:cNvPr id="2" name="Content Placeholder 1">
            <a:extLst>
              <a:ext uri="{FF2B5EF4-FFF2-40B4-BE49-F238E27FC236}">
                <a16:creationId xmlns:a16="http://schemas.microsoft.com/office/drawing/2014/main" id="{08B9AD1B-F427-4D9B-8006-D3E3BACFE8B0}"/>
              </a:ext>
            </a:extLst>
          </p:cNvPr>
          <p:cNvSpPr>
            <a:spLocks noGrp="1"/>
          </p:cNvSpPr>
          <p:nvPr>
            <p:ph idx="1"/>
          </p:nvPr>
        </p:nvSpPr>
        <p:spPr>
          <a:xfrm>
            <a:off x="332566" y="2050575"/>
            <a:ext cx="5100920" cy="4066312"/>
          </a:xfrm>
        </p:spPr>
        <p:txBody>
          <a:bodyPr/>
          <a:lstStyle/>
          <a:p>
            <a:r>
              <a:rPr lang="en-US" b="1" dirty="0"/>
              <a:t>Evaluate Progress:</a:t>
            </a:r>
          </a:p>
          <a:p>
            <a:pPr lvl="1">
              <a:spcBef>
                <a:spcPts val="1800"/>
              </a:spcBef>
            </a:pPr>
            <a:r>
              <a:rPr lang="en-US" sz="2800" dirty="0"/>
              <a:t>Most critical step.</a:t>
            </a:r>
          </a:p>
          <a:p>
            <a:pPr lvl="1">
              <a:spcBef>
                <a:spcPts val="1800"/>
              </a:spcBef>
            </a:pPr>
            <a:r>
              <a:rPr lang="en-US" sz="2800" dirty="0"/>
              <a:t>Monitor plan’s effectiveness and safety. </a:t>
            </a:r>
          </a:p>
          <a:p>
            <a:pPr lvl="1">
              <a:spcBef>
                <a:spcPts val="2400"/>
              </a:spcBef>
            </a:pPr>
            <a:r>
              <a:rPr lang="en-US" sz="2800" dirty="0"/>
              <a:t>If you see collapsed floors or walls, </a:t>
            </a:r>
            <a:r>
              <a:rPr lang="en-US" sz="2800" b="1" i="1" dirty="0"/>
              <a:t>GET OUT!</a:t>
            </a:r>
          </a:p>
        </p:txBody>
      </p:sp>
      <p:pic>
        <p:nvPicPr>
          <p:cNvPr id="9" name="Picture 8" descr="Arrows in a circle with the words &quot;Remember: CERT Size-up is a continual process.&quot; ">
            <a:extLst>
              <a:ext uri="{FF2B5EF4-FFF2-40B4-BE49-F238E27FC236}">
                <a16:creationId xmlns:a16="http://schemas.microsoft.com/office/drawing/2014/main" id="{813336CD-8C59-4D3F-8E36-B742235AD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391" y="2235200"/>
            <a:ext cx="3019043" cy="3090616"/>
          </a:xfrm>
          <a:prstGeom prst="rect">
            <a:avLst/>
          </a:prstGeom>
        </p:spPr>
      </p:pic>
      <p:sp>
        <p:nvSpPr>
          <p:cNvPr id="3" name="Content Placeholder 2">
            <a:extLst>
              <a:ext uri="{FF2B5EF4-FFF2-40B4-BE49-F238E27FC236}">
                <a16:creationId xmlns:a16="http://schemas.microsoft.com/office/drawing/2014/main" id="{5078BB79-9902-476C-9350-882A1223A68B}"/>
              </a:ext>
            </a:extLst>
          </p:cNvPr>
          <p:cNvSpPr>
            <a:spLocks noGrp="1"/>
          </p:cNvSpPr>
          <p:nvPr>
            <p:ph sz="quarter" idx="12"/>
          </p:nvPr>
        </p:nvSpPr>
        <p:spPr/>
        <p:txBody>
          <a:bodyPr/>
          <a:lstStyle/>
          <a:p>
            <a:r>
              <a:rPr lang="en-US" dirty="0"/>
              <a:t>PM 7-12</a:t>
            </a:r>
          </a:p>
        </p:txBody>
      </p:sp>
      <p:sp>
        <p:nvSpPr>
          <p:cNvPr id="7" name="Text Placeholder 6">
            <a:extLst>
              <a:ext uri="{FF2B5EF4-FFF2-40B4-BE49-F238E27FC236}">
                <a16:creationId xmlns:a16="http://schemas.microsoft.com/office/drawing/2014/main" id="{AF025D1C-443A-4859-BCCF-9F1F362B58A4}"/>
              </a:ext>
            </a:extLst>
          </p:cNvPr>
          <p:cNvSpPr>
            <a:spLocks noGrp="1"/>
          </p:cNvSpPr>
          <p:nvPr>
            <p:ph type="body" sz="quarter" idx="11"/>
          </p:nvPr>
        </p:nvSpPr>
        <p:spPr/>
        <p:txBody>
          <a:bodyPr/>
          <a:lstStyle/>
          <a:p>
            <a:r>
              <a:rPr lang="en-US" dirty="0"/>
              <a:t>18</a:t>
            </a:r>
          </a:p>
        </p:txBody>
      </p:sp>
      <p:sp>
        <p:nvSpPr>
          <p:cNvPr id="10" name="Text Placeholder 6">
            <a:extLst>
              <a:ext uri="{FF2B5EF4-FFF2-40B4-BE49-F238E27FC236}">
                <a16:creationId xmlns:a16="http://schemas.microsoft.com/office/drawing/2014/main" id="{8DD90E33-4689-4D33-8C5F-7F32D8D93C11}"/>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134962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5200-ADA2-4DC0-AA61-081C42C248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6973F50E-84A5-4CDB-BB06-DB9EC2C255B5}"/>
              </a:ext>
            </a:extLst>
          </p:cNvPr>
          <p:cNvSpPr>
            <a:spLocks noGrp="1"/>
          </p:cNvSpPr>
          <p:nvPr>
            <p:ph idx="1"/>
          </p:nvPr>
        </p:nvSpPr>
        <p:spPr>
          <a:xfrm>
            <a:off x="560047" y="1746878"/>
            <a:ext cx="8023905" cy="4230309"/>
          </a:xfrm>
        </p:spPr>
        <p:txBody>
          <a:bodyPr>
            <a:normAutofit/>
          </a:bodyPr>
          <a:lstStyle/>
          <a:p>
            <a:r>
              <a:rPr lang="en-US" dirty="0"/>
              <a:t>Remain </a:t>
            </a:r>
            <a:r>
              <a:rPr lang="en-US" b="1" dirty="0"/>
              <a:t>within arm’s reach </a:t>
            </a:r>
            <a:r>
              <a:rPr lang="en-US" dirty="0"/>
              <a:t>of another SERT member. </a:t>
            </a:r>
          </a:p>
          <a:p>
            <a:pPr>
              <a:spcBef>
                <a:spcPts val="1200"/>
              </a:spcBef>
            </a:pPr>
            <a:r>
              <a:rPr lang="en-US" b="1" dirty="0"/>
              <a:t>Call out to survivors</a:t>
            </a:r>
            <a:r>
              <a:rPr lang="en-US" dirty="0"/>
              <a:t>, “If anyone can hear my voice, come here.”</a:t>
            </a:r>
          </a:p>
          <a:p>
            <a:pPr>
              <a:spcBef>
                <a:spcPts val="1200"/>
              </a:spcBef>
            </a:pPr>
            <a:r>
              <a:rPr lang="en-US" b="1" dirty="0"/>
              <a:t>Ask any survivors </a:t>
            </a:r>
            <a:r>
              <a:rPr lang="en-US" dirty="0"/>
              <a:t>who do respond for more information about the building or others who may be trapped. </a:t>
            </a:r>
          </a:p>
          <a:p>
            <a:pPr>
              <a:spcBef>
                <a:spcPts val="1200"/>
              </a:spcBef>
            </a:pPr>
            <a:r>
              <a:rPr lang="en-US" dirty="0"/>
              <a:t>Survivors might be in </a:t>
            </a:r>
            <a:r>
              <a:rPr lang="en-US" b="1" dirty="0"/>
              <a:t>shock or confused. </a:t>
            </a:r>
          </a:p>
        </p:txBody>
      </p:sp>
      <p:sp>
        <p:nvSpPr>
          <p:cNvPr id="6" name="Content Placeholder 5">
            <a:extLst>
              <a:ext uri="{FF2B5EF4-FFF2-40B4-BE49-F238E27FC236}">
                <a16:creationId xmlns:a16="http://schemas.microsoft.com/office/drawing/2014/main" id="{642EADF9-1B5E-49D5-9FBC-51D74B44C52A}"/>
              </a:ext>
            </a:extLst>
          </p:cNvPr>
          <p:cNvSpPr>
            <a:spLocks noGrp="1"/>
          </p:cNvSpPr>
          <p:nvPr>
            <p:ph sz="quarter" idx="12"/>
          </p:nvPr>
        </p:nvSpPr>
        <p:spPr>
          <a:xfrm>
            <a:off x="7789025" y="5881860"/>
            <a:ext cx="1209201" cy="355600"/>
          </a:xfrm>
        </p:spPr>
        <p:txBody>
          <a:bodyPr/>
          <a:lstStyle/>
          <a:p>
            <a:r>
              <a:rPr lang="en-US" dirty="0"/>
              <a:t>PM 7: 15-16</a:t>
            </a:r>
          </a:p>
        </p:txBody>
      </p:sp>
      <p:sp>
        <p:nvSpPr>
          <p:cNvPr id="5" name="Text Placeholder 4">
            <a:extLst>
              <a:ext uri="{FF2B5EF4-FFF2-40B4-BE49-F238E27FC236}">
                <a16:creationId xmlns:a16="http://schemas.microsoft.com/office/drawing/2014/main" id="{2041F166-0B5E-4E3E-9C82-E19FADE97088}"/>
              </a:ext>
            </a:extLst>
          </p:cNvPr>
          <p:cNvSpPr>
            <a:spLocks noGrp="1"/>
          </p:cNvSpPr>
          <p:nvPr>
            <p:ph type="body" sz="quarter" idx="11"/>
          </p:nvPr>
        </p:nvSpPr>
        <p:spPr/>
        <p:txBody>
          <a:bodyPr/>
          <a:lstStyle/>
          <a:p>
            <a:r>
              <a:rPr lang="en-US" dirty="0"/>
              <a:t>19</a:t>
            </a:r>
          </a:p>
        </p:txBody>
      </p:sp>
      <p:sp>
        <p:nvSpPr>
          <p:cNvPr id="9" name="Text Placeholder 6">
            <a:extLst>
              <a:ext uri="{FF2B5EF4-FFF2-40B4-BE49-F238E27FC236}">
                <a16:creationId xmlns:a16="http://schemas.microsoft.com/office/drawing/2014/main" id="{8334AB33-31A8-42C6-B5FB-B8F6DA1C5EA7}"/>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94047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98CB-D6BB-43F0-81A4-63E9C1A17AA0}"/>
              </a:ext>
            </a:extLst>
          </p:cNvPr>
          <p:cNvSpPr>
            <a:spLocks noGrp="1"/>
          </p:cNvSpPr>
          <p:nvPr>
            <p:ph type="title"/>
          </p:nvPr>
        </p:nvSpPr>
        <p:spPr/>
        <p:txBody>
          <a:bodyPr>
            <a:normAutofit fontScale="90000"/>
          </a:bodyPr>
          <a:lstStyle/>
          <a:p>
            <a:r>
              <a:rPr lang="en-US" dirty="0"/>
              <a:t>Session 4</a:t>
            </a:r>
            <a:br>
              <a:rPr lang="en-US" dirty="0"/>
            </a:br>
            <a:r>
              <a:rPr lang="en-US" dirty="0"/>
              <a:t>Unit 6 &amp; 7 Objectives</a:t>
            </a:r>
          </a:p>
        </p:txBody>
      </p:sp>
      <p:sp>
        <p:nvSpPr>
          <p:cNvPr id="6" name="Content Placeholder 5">
            <a:extLst>
              <a:ext uri="{FF2B5EF4-FFF2-40B4-BE49-F238E27FC236}">
                <a16:creationId xmlns:a16="http://schemas.microsoft.com/office/drawing/2014/main" id="{D7D71E9C-544A-4199-A247-4521AC29BA7E}"/>
              </a:ext>
            </a:extLst>
          </p:cNvPr>
          <p:cNvSpPr>
            <a:spLocks noGrp="1"/>
          </p:cNvSpPr>
          <p:nvPr>
            <p:ph idx="1"/>
          </p:nvPr>
        </p:nvSpPr>
        <p:spPr>
          <a:xfrm>
            <a:off x="455114" y="1794049"/>
            <a:ext cx="8233772" cy="4248942"/>
          </a:xfrm>
        </p:spPr>
        <p:txBody>
          <a:bodyPr>
            <a:normAutofit fontScale="25000" lnSpcReduction="20000"/>
          </a:bodyPr>
          <a:lstStyle/>
          <a:p>
            <a:pPr marL="0" indent="0">
              <a:lnSpc>
                <a:spcPct val="100000"/>
              </a:lnSpc>
              <a:spcBef>
                <a:spcPts val="600"/>
              </a:spcBef>
              <a:buNone/>
            </a:pPr>
            <a:r>
              <a:rPr lang="en-US" sz="11200" b="1" i="1" u="sng" dirty="0"/>
              <a:t>Unit 6 Objectives</a:t>
            </a:r>
            <a:r>
              <a:rPr lang="en-US" sz="11200" b="1" i="1" dirty="0"/>
              <a:t>:</a:t>
            </a:r>
          </a:p>
          <a:p>
            <a:pPr>
              <a:lnSpc>
                <a:spcPct val="100000"/>
              </a:lnSpc>
              <a:spcBef>
                <a:spcPts val="1200"/>
              </a:spcBef>
            </a:pPr>
            <a:r>
              <a:rPr lang="en-US" sz="11200" b="1" dirty="0"/>
              <a:t>Review fire chemistry </a:t>
            </a:r>
            <a:r>
              <a:rPr lang="en-US" sz="11200" dirty="0"/>
              <a:t>and characteristics.</a:t>
            </a:r>
          </a:p>
          <a:p>
            <a:pPr>
              <a:spcBef>
                <a:spcPts val="1200"/>
              </a:spcBef>
            </a:pPr>
            <a:r>
              <a:rPr lang="en-US" sz="11200" b="1" dirty="0"/>
              <a:t>Explain the role SERT plays </a:t>
            </a:r>
            <a:r>
              <a:rPr lang="en-US" sz="11200" dirty="0"/>
              <a:t>in fire safety and response.</a:t>
            </a:r>
          </a:p>
          <a:p>
            <a:pPr>
              <a:spcBef>
                <a:spcPts val="1200"/>
              </a:spcBef>
            </a:pPr>
            <a:r>
              <a:rPr lang="en-US" sz="11200" b="1" dirty="0"/>
              <a:t>Explain the role SERT plays </a:t>
            </a:r>
            <a:r>
              <a:rPr lang="en-US" sz="11200" dirty="0"/>
              <a:t>in utility control.</a:t>
            </a:r>
          </a:p>
          <a:p>
            <a:pPr marL="0" indent="0">
              <a:spcBef>
                <a:spcPts val="3000"/>
              </a:spcBef>
              <a:buNone/>
            </a:pPr>
            <a:r>
              <a:rPr lang="en-US" sz="11200" b="1" i="1" u="sng" dirty="0"/>
              <a:t>Unit 7 Objective</a:t>
            </a:r>
            <a:r>
              <a:rPr lang="en-US" sz="11200" b="1" i="1" dirty="0"/>
              <a:t>:</a:t>
            </a:r>
          </a:p>
          <a:p>
            <a:pPr>
              <a:spcBef>
                <a:spcPts val="1200"/>
              </a:spcBef>
            </a:pPr>
            <a:r>
              <a:rPr lang="en-US" sz="11200" b="1" dirty="0"/>
              <a:t>Explain the role SERT plays </a:t>
            </a:r>
            <a:r>
              <a:rPr lang="en-US" sz="11200" dirty="0"/>
              <a:t>in search and rescue.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3.</a:t>
            </a:r>
          </a:p>
          <a:p>
            <a:pPr>
              <a:lnSpc>
                <a:spcPct val="100000"/>
              </a:lnSpc>
              <a:spcBef>
                <a:spcPts val="600"/>
              </a:spcBef>
            </a:pPr>
            <a:endParaRPr lang="en-US" dirty="0"/>
          </a:p>
        </p:txBody>
      </p:sp>
      <p:sp>
        <p:nvSpPr>
          <p:cNvPr id="4" name="Content Placeholder 3">
            <a:extLst>
              <a:ext uri="{FF2B5EF4-FFF2-40B4-BE49-F238E27FC236}">
                <a16:creationId xmlns:a16="http://schemas.microsoft.com/office/drawing/2014/main" id="{75802054-229E-4D4C-8C9E-7DC53F084483}"/>
              </a:ext>
            </a:extLst>
          </p:cNvPr>
          <p:cNvSpPr>
            <a:spLocks noGrp="1"/>
          </p:cNvSpPr>
          <p:nvPr>
            <p:ph sz="quarter" idx="12"/>
          </p:nvPr>
        </p:nvSpPr>
        <p:spPr/>
        <p:txBody>
          <a:bodyPr/>
          <a:lstStyle/>
          <a:p>
            <a:r>
              <a:rPr lang="en-US" dirty="0"/>
              <a:t>PM 6-1</a:t>
            </a:r>
          </a:p>
        </p:txBody>
      </p:sp>
      <p:sp>
        <p:nvSpPr>
          <p:cNvPr id="7" name="Text Placeholder 6">
            <a:extLst>
              <a:ext uri="{FF2B5EF4-FFF2-40B4-BE49-F238E27FC236}">
                <a16:creationId xmlns:a16="http://schemas.microsoft.com/office/drawing/2014/main" id="{2FDE2820-E46E-49DB-8E32-D17E0674FA2B}"/>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2/9/2026</a:t>
            </a:fld>
            <a:endParaRPr lang="en-US" dirty="0"/>
          </a:p>
        </p:txBody>
      </p:sp>
      <p:sp>
        <p:nvSpPr>
          <p:cNvPr id="8" name="Text Placeholder 7">
            <a:extLst>
              <a:ext uri="{FF2B5EF4-FFF2-40B4-BE49-F238E27FC236}">
                <a16:creationId xmlns:a16="http://schemas.microsoft.com/office/drawing/2014/main" id="{40F79FBB-F47B-4A90-BB86-C56158DC9147}"/>
              </a:ext>
            </a:extLst>
          </p:cNvPr>
          <p:cNvSpPr>
            <a:spLocks noGrp="1"/>
          </p:cNvSpPr>
          <p:nvPr>
            <p:ph type="body" sz="quarter" idx="11"/>
          </p:nvPr>
        </p:nvSpPr>
        <p:spPr/>
        <p:txBody>
          <a:bodyPr/>
          <a:lstStyle/>
          <a:p>
            <a:r>
              <a:rPr lang="en-US" dirty="0"/>
              <a:t>2</a:t>
            </a:r>
          </a:p>
        </p:txBody>
      </p:sp>
    </p:spTree>
    <p:extLst>
      <p:ext uri="{BB962C8B-B14F-4D97-AF65-F5344CB8AC3E}">
        <p14:creationId xmlns:p14="http://schemas.microsoft.com/office/powerpoint/2010/main" val="320956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90794-E092-4BB7-B1DE-D8B631CE6A73}"/>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1A08F061-42AA-4273-844F-412F3A49C8DF}"/>
              </a:ext>
            </a:extLst>
          </p:cNvPr>
          <p:cNvSpPr>
            <a:spLocks noGrp="1"/>
          </p:cNvSpPr>
          <p:nvPr>
            <p:ph idx="1"/>
          </p:nvPr>
        </p:nvSpPr>
        <p:spPr>
          <a:xfrm>
            <a:off x="249828" y="2017914"/>
            <a:ext cx="5004204" cy="2822171"/>
          </a:xfrm>
        </p:spPr>
        <p:txBody>
          <a:bodyPr/>
          <a:lstStyle/>
          <a:p>
            <a:pPr>
              <a:lnSpc>
                <a:spcPct val="100000"/>
              </a:lnSpc>
              <a:spcBef>
                <a:spcPts val="600"/>
              </a:spcBef>
            </a:pPr>
            <a:r>
              <a:rPr lang="en-US" b="1" dirty="0"/>
              <a:t>Bottom-up/top-down </a:t>
            </a:r>
            <a:r>
              <a:rPr lang="en-US" dirty="0"/>
              <a:t>for a multi-story building</a:t>
            </a:r>
          </a:p>
          <a:p>
            <a:pPr>
              <a:lnSpc>
                <a:spcPct val="100000"/>
              </a:lnSpc>
              <a:spcBef>
                <a:spcPts val="600"/>
              </a:spcBef>
            </a:pPr>
            <a:r>
              <a:rPr lang="en-US" b="1" dirty="0"/>
              <a:t>Right wall/left wall </a:t>
            </a:r>
            <a:r>
              <a:rPr lang="en-US" dirty="0"/>
              <a:t>for a single floor</a:t>
            </a:r>
          </a:p>
          <a:p>
            <a:pPr>
              <a:lnSpc>
                <a:spcPct val="100000"/>
              </a:lnSpc>
              <a:spcBef>
                <a:spcPts val="600"/>
              </a:spcBef>
            </a:pPr>
            <a:r>
              <a:rPr lang="en-US" dirty="0"/>
              <a:t>Stop frequently to </a:t>
            </a:r>
            <a:r>
              <a:rPr lang="en-US" b="1" dirty="0"/>
              <a:t>listen</a:t>
            </a:r>
            <a:r>
              <a:rPr lang="en-US" dirty="0"/>
              <a:t> </a:t>
            </a:r>
          </a:p>
        </p:txBody>
      </p:sp>
      <p:pic>
        <p:nvPicPr>
          <p:cNvPr id="9" name="Picture 8" descr="Image depicting the right wall/left wall approach for searching through a single floor of a building. Searchers should follow the wall on their right or left while walking in and out of rooms on the entire floor.">
            <a:extLst>
              <a:ext uri="{FF2B5EF4-FFF2-40B4-BE49-F238E27FC236}">
                <a16:creationId xmlns:a16="http://schemas.microsoft.com/office/drawing/2014/main" id="{D9FF5293-59CA-4C50-9EED-39CD8AC86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894" y="1706972"/>
            <a:ext cx="3585164" cy="4109212"/>
          </a:xfrm>
          <a:prstGeom prst="rect">
            <a:avLst/>
          </a:prstGeom>
        </p:spPr>
      </p:pic>
      <p:sp>
        <p:nvSpPr>
          <p:cNvPr id="3" name="Content Placeholder 2">
            <a:extLst>
              <a:ext uri="{FF2B5EF4-FFF2-40B4-BE49-F238E27FC236}">
                <a16:creationId xmlns:a16="http://schemas.microsoft.com/office/drawing/2014/main" id="{DCEFAD1C-C633-4635-890E-4920E720957B}"/>
              </a:ext>
            </a:extLst>
          </p:cNvPr>
          <p:cNvSpPr>
            <a:spLocks noGrp="1"/>
          </p:cNvSpPr>
          <p:nvPr>
            <p:ph sz="quarter" idx="12"/>
          </p:nvPr>
        </p:nvSpPr>
        <p:spPr/>
        <p:txBody>
          <a:bodyPr/>
          <a:lstStyle/>
          <a:p>
            <a:r>
              <a:rPr lang="en-US" dirty="0"/>
              <a:t>PM 7-15</a:t>
            </a:r>
          </a:p>
        </p:txBody>
      </p:sp>
      <p:sp>
        <p:nvSpPr>
          <p:cNvPr id="7" name="Text Placeholder 6">
            <a:extLst>
              <a:ext uri="{FF2B5EF4-FFF2-40B4-BE49-F238E27FC236}">
                <a16:creationId xmlns:a16="http://schemas.microsoft.com/office/drawing/2014/main" id="{1978C677-D0EF-4C21-984A-4B15EBCED50F}"/>
              </a:ext>
            </a:extLst>
          </p:cNvPr>
          <p:cNvSpPr>
            <a:spLocks noGrp="1"/>
          </p:cNvSpPr>
          <p:nvPr>
            <p:ph type="body" sz="quarter" idx="11"/>
          </p:nvPr>
        </p:nvSpPr>
        <p:spPr/>
        <p:txBody>
          <a:bodyPr/>
          <a:lstStyle/>
          <a:p>
            <a:r>
              <a:rPr lang="en-US" dirty="0"/>
              <a:t>20</a:t>
            </a:r>
          </a:p>
        </p:txBody>
      </p:sp>
      <p:pic>
        <p:nvPicPr>
          <p:cNvPr id="5" name="Picture 4">
            <a:extLst>
              <a:ext uri="{FF2B5EF4-FFF2-40B4-BE49-F238E27FC236}">
                <a16:creationId xmlns:a16="http://schemas.microsoft.com/office/drawing/2014/main" id="{21B1B0B5-D5A7-4A8F-A900-576434336989}"/>
              </a:ext>
            </a:extLst>
          </p:cNvPr>
          <p:cNvPicPr>
            <a:picLocks noChangeAspect="1"/>
          </p:cNvPicPr>
          <p:nvPr/>
        </p:nvPicPr>
        <p:blipFill>
          <a:blip r:embed="rId4"/>
          <a:stretch>
            <a:fillRect/>
          </a:stretch>
        </p:blipFill>
        <p:spPr>
          <a:xfrm>
            <a:off x="2983807" y="4469573"/>
            <a:ext cx="1333794" cy="1444944"/>
          </a:xfrm>
          <a:prstGeom prst="rect">
            <a:avLst/>
          </a:prstGeom>
        </p:spPr>
      </p:pic>
      <p:sp>
        <p:nvSpPr>
          <p:cNvPr id="11" name="Text Placeholder 6">
            <a:extLst>
              <a:ext uri="{FF2B5EF4-FFF2-40B4-BE49-F238E27FC236}">
                <a16:creationId xmlns:a16="http://schemas.microsoft.com/office/drawing/2014/main" id="{97569C05-6C72-4E1F-B0A1-0843D2C07528}"/>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303146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0BD36-70C4-4020-8148-AACE8B7CB486}"/>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82F56A13-1457-43E7-96C3-E8CEF142AD95}"/>
              </a:ext>
            </a:extLst>
          </p:cNvPr>
          <p:cNvSpPr>
            <a:spLocks noGrp="1"/>
          </p:cNvSpPr>
          <p:nvPr>
            <p:ph idx="1"/>
          </p:nvPr>
        </p:nvSpPr>
        <p:spPr>
          <a:xfrm>
            <a:off x="315141" y="1521229"/>
            <a:ext cx="5424351" cy="4781145"/>
          </a:xfrm>
        </p:spPr>
        <p:txBody>
          <a:bodyPr>
            <a:normAutofit/>
          </a:bodyPr>
          <a:lstStyle/>
          <a:p>
            <a:r>
              <a:rPr lang="en-US" b="1" dirty="0"/>
              <a:t>Triangulation</a:t>
            </a:r>
            <a:r>
              <a:rPr lang="en-US" dirty="0"/>
              <a:t> allows rescuers to view a location from several perspectives</a:t>
            </a:r>
          </a:p>
          <a:p>
            <a:r>
              <a:rPr lang="en-US" b="1" dirty="0"/>
              <a:t>Keep records </a:t>
            </a:r>
            <a:r>
              <a:rPr lang="en-US" dirty="0"/>
              <a:t>of rescued survivors and of those who remain trapped or who are dead </a:t>
            </a:r>
          </a:p>
          <a:p>
            <a:r>
              <a:rPr lang="en-US" b="1" dirty="0"/>
              <a:t>Report information </a:t>
            </a:r>
            <a:r>
              <a:rPr lang="en-US" dirty="0"/>
              <a:t>to emergency services personnel  </a:t>
            </a:r>
          </a:p>
        </p:txBody>
      </p:sp>
      <p:pic>
        <p:nvPicPr>
          <p:cNvPr id="6" name="Picture 5" descr="Diagram depicting triangulation. In this diagram, four rescuers, guided by survivor sounds, stand around an obstructed area and direct flashlights into the area. The light shining from different directions will eliminate shadows that could otherwise hide survivors. ">
            <a:extLst>
              <a:ext uri="{FF2B5EF4-FFF2-40B4-BE49-F238E27FC236}">
                <a16:creationId xmlns:a16="http://schemas.microsoft.com/office/drawing/2014/main" id="{9E57B078-AC28-4A00-8510-15D5D3956DC1}"/>
              </a:ext>
            </a:extLst>
          </p:cNvPr>
          <p:cNvPicPr>
            <a:picLocks noChangeAspect="1"/>
          </p:cNvPicPr>
          <p:nvPr/>
        </p:nvPicPr>
        <p:blipFill>
          <a:blip r:embed="rId3"/>
          <a:stretch>
            <a:fillRect/>
          </a:stretch>
        </p:blipFill>
        <p:spPr>
          <a:xfrm>
            <a:off x="5571066" y="1922433"/>
            <a:ext cx="3420533" cy="3626686"/>
          </a:xfrm>
          <a:prstGeom prst="rect">
            <a:avLst/>
          </a:prstGeom>
        </p:spPr>
      </p:pic>
      <p:sp>
        <p:nvSpPr>
          <p:cNvPr id="7" name="Content Placeholder 6">
            <a:extLst>
              <a:ext uri="{FF2B5EF4-FFF2-40B4-BE49-F238E27FC236}">
                <a16:creationId xmlns:a16="http://schemas.microsoft.com/office/drawing/2014/main" id="{94724B45-C12B-44CD-9CDA-3162F3699394}"/>
              </a:ext>
            </a:extLst>
          </p:cNvPr>
          <p:cNvSpPr>
            <a:spLocks noGrp="1"/>
          </p:cNvSpPr>
          <p:nvPr>
            <p:ph sz="quarter" idx="12"/>
          </p:nvPr>
        </p:nvSpPr>
        <p:spPr/>
        <p:txBody>
          <a:bodyPr/>
          <a:lstStyle/>
          <a:p>
            <a:r>
              <a:rPr lang="en-US" dirty="0"/>
              <a:t>PM 7-15</a:t>
            </a:r>
          </a:p>
        </p:txBody>
      </p:sp>
      <p:sp>
        <p:nvSpPr>
          <p:cNvPr id="5" name="Text Placeholder 4">
            <a:extLst>
              <a:ext uri="{FF2B5EF4-FFF2-40B4-BE49-F238E27FC236}">
                <a16:creationId xmlns:a16="http://schemas.microsoft.com/office/drawing/2014/main" id="{CC231E1E-4D53-42DE-A706-8AC6815CD64E}"/>
              </a:ext>
            </a:extLst>
          </p:cNvPr>
          <p:cNvSpPr>
            <a:spLocks noGrp="1"/>
          </p:cNvSpPr>
          <p:nvPr>
            <p:ph type="body" sz="quarter" idx="11"/>
          </p:nvPr>
        </p:nvSpPr>
        <p:spPr/>
        <p:txBody>
          <a:bodyPr/>
          <a:lstStyle/>
          <a:p>
            <a:r>
              <a:rPr lang="en-US" dirty="0"/>
              <a:t>21</a:t>
            </a:r>
          </a:p>
        </p:txBody>
      </p:sp>
      <p:sp>
        <p:nvSpPr>
          <p:cNvPr id="10" name="Text Placeholder 6">
            <a:extLst>
              <a:ext uri="{FF2B5EF4-FFF2-40B4-BE49-F238E27FC236}">
                <a16:creationId xmlns:a16="http://schemas.microsoft.com/office/drawing/2014/main" id="{47227FAC-AF6D-4646-96EE-397702FEF26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115498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492ED-15EF-42C0-99C3-0109D557F422}"/>
              </a:ext>
            </a:extLst>
          </p:cNvPr>
          <p:cNvSpPr>
            <a:spLocks noGrp="1"/>
          </p:cNvSpPr>
          <p:nvPr>
            <p:ph type="title"/>
          </p:nvPr>
        </p:nvSpPr>
        <p:spPr/>
        <p:txBody>
          <a:bodyPr>
            <a:normAutofit fontScale="90000"/>
          </a:bodyPr>
          <a:lstStyle/>
          <a:p>
            <a:r>
              <a:rPr lang="en-US" dirty="0"/>
              <a:t>Rescue Operations &amp; Precautions</a:t>
            </a:r>
          </a:p>
        </p:txBody>
      </p:sp>
      <p:sp>
        <p:nvSpPr>
          <p:cNvPr id="2" name="Content Placeholder 1">
            <a:extLst>
              <a:ext uri="{FF2B5EF4-FFF2-40B4-BE49-F238E27FC236}">
                <a16:creationId xmlns:a16="http://schemas.microsoft.com/office/drawing/2014/main" id="{2A78B917-CFA0-4A01-8333-B155A3695908}"/>
              </a:ext>
            </a:extLst>
          </p:cNvPr>
          <p:cNvSpPr>
            <a:spLocks noGrp="1"/>
          </p:cNvSpPr>
          <p:nvPr>
            <p:ph idx="1"/>
          </p:nvPr>
        </p:nvSpPr>
        <p:spPr>
          <a:xfrm>
            <a:off x="1087476" y="1581301"/>
            <a:ext cx="7723958" cy="4478359"/>
          </a:xfrm>
        </p:spPr>
        <p:txBody>
          <a:bodyPr>
            <a:normAutofit/>
          </a:bodyPr>
          <a:lstStyle/>
          <a:p>
            <a:r>
              <a:rPr lang="en-US" dirty="0"/>
              <a:t>Maintain rescuer </a:t>
            </a:r>
            <a:r>
              <a:rPr lang="en-US" b="1" dirty="0"/>
              <a:t>safety.</a:t>
            </a:r>
          </a:p>
          <a:p>
            <a:pPr>
              <a:spcBef>
                <a:spcPts val="1800"/>
              </a:spcBef>
            </a:pPr>
            <a:r>
              <a:rPr lang="en-US" dirty="0"/>
              <a:t>Know your </a:t>
            </a:r>
            <a:r>
              <a:rPr lang="en-US" b="1" dirty="0"/>
              <a:t>limitations.</a:t>
            </a:r>
            <a:r>
              <a:rPr lang="en-US" dirty="0"/>
              <a:t> </a:t>
            </a:r>
          </a:p>
          <a:p>
            <a:pPr>
              <a:spcBef>
                <a:spcPts val="1800"/>
              </a:spcBef>
            </a:pPr>
            <a:r>
              <a:rPr lang="en-US" dirty="0"/>
              <a:t>Follow </a:t>
            </a:r>
            <a:r>
              <a:rPr lang="en-US" b="1" dirty="0"/>
              <a:t>safety procedures. </a:t>
            </a:r>
          </a:p>
          <a:p>
            <a:pPr>
              <a:spcBef>
                <a:spcPts val="1800"/>
              </a:spcBef>
            </a:pPr>
            <a:r>
              <a:rPr lang="en-US" b="1" dirty="0"/>
              <a:t>Remove objects and debris </a:t>
            </a:r>
            <a:r>
              <a:rPr lang="en-US" dirty="0"/>
              <a:t>to free survivors and create safe rescue environment.</a:t>
            </a:r>
          </a:p>
          <a:p>
            <a:pPr>
              <a:spcBef>
                <a:spcPts val="1800"/>
              </a:spcBef>
            </a:pPr>
            <a:r>
              <a:rPr lang="en-US" b="1"/>
              <a:t>Assess</a:t>
            </a:r>
            <a:r>
              <a:rPr lang="en-US"/>
              <a:t> survivors.</a:t>
            </a:r>
            <a:endParaRPr lang="en-US" dirty="0"/>
          </a:p>
          <a:p>
            <a:pPr>
              <a:spcBef>
                <a:spcPts val="1800"/>
              </a:spcBef>
            </a:pPr>
            <a:r>
              <a:rPr lang="en-US" b="1" dirty="0"/>
              <a:t>Remove</a:t>
            </a:r>
            <a:r>
              <a:rPr lang="en-US" dirty="0"/>
              <a:t> survivors. </a:t>
            </a:r>
          </a:p>
        </p:txBody>
      </p:sp>
      <p:sp>
        <p:nvSpPr>
          <p:cNvPr id="7" name="Content Placeholder 6">
            <a:extLst>
              <a:ext uri="{FF2B5EF4-FFF2-40B4-BE49-F238E27FC236}">
                <a16:creationId xmlns:a16="http://schemas.microsoft.com/office/drawing/2014/main" id="{C37EBFB0-7C92-4181-8792-4F586C6B90A0}"/>
              </a:ext>
            </a:extLst>
          </p:cNvPr>
          <p:cNvSpPr>
            <a:spLocks noGrp="1"/>
          </p:cNvSpPr>
          <p:nvPr>
            <p:ph sz="quarter" idx="12"/>
          </p:nvPr>
        </p:nvSpPr>
        <p:spPr>
          <a:xfrm>
            <a:off x="7789025" y="5934248"/>
            <a:ext cx="1354975" cy="303212"/>
          </a:xfrm>
        </p:spPr>
        <p:txBody>
          <a:bodyPr/>
          <a:lstStyle/>
          <a:p>
            <a:r>
              <a:rPr lang="en-US" dirty="0"/>
              <a:t>PM 7: 18-27</a:t>
            </a:r>
          </a:p>
        </p:txBody>
      </p:sp>
      <p:sp>
        <p:nvSpPr>
          <p:cNvPr id="5" name="Text Placeholder 4">
            <a:extLst>
              <a:ext uri="{FF2B5EF4-FFF2-40B4-BE49-F238E27FC236}">
                <a16:creationId xmlns:a16="http://schemas.microsoft.com/office/drawing/2014/main" id="{1002EDC6-FFF0-4E22-B60F-B76465704DBA}"/>
              </a:ext>
            </a:extLst>
          </p:cNvPr>
          <p:cNvSpPr>
            <a:spLocks noGrp="1"/>
          </p:cNvSpPr>
          <p:nvPr>
            <p:ph type="body" sz="quarter" idx="11"/>
          </p:nvPr>
        </p:nvSpPr>
        <p:spPr/>
        <p:txBody>
          <a:bodyPr/>
          <a:lstStyle/>
          <a:p>
            <a:r>
              <a:rPr lang="en-US" dirty="0"/>
              <a:t>22</a:t>
            </a:r>
          </a:p>
        </p:txBody>
      </p:sp>
      <p:sp>
        <p:nvSpPr>
          <p:cNvPr id="9" name="Text Placeholder 6">
            <a:extLst>
              <a:ext uri="{FF2B5EF4-FFF2-40B4-BE49-F238E27FC236}">
                <a16:creationId xmlns:a16="http://schemas.microsoft.com/office/drawing/2014/main" id="{8D36025F-F76E-41F4-BFC2-6EBAB5D17CE4}"/>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330763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1CD48-A866-4F32-9E52-65D1038CF191}"/>
              </a:ext>
            </a:extLst>
          </p:cNvPr>
          <p:cNvSpPr>
            <a:spLocks noGrp="1"/>
          </p:cNvSpPr>
          <p:nvPr>
            <p:ph type="title"/>
          </p:nvPr>
        </p:nvSpPr>
        <p:spPr/>
        <p:txBody>
          <a:bodyPr/>
          <a:lstStyle/>
          <a:p>
            <a:r>
              <a:rPr lang="en-US" dirty="0"/>
              <a:t>Search Markings</a:t>
            </a:r>
          </a:p>
        </p:txBody>
      </p:sp>
      <p:sp>
        <p:nvSpPr>
          <p:cNvPr id="5" name="Text Placeholder 4">
            <a:extLst>
              <a:ext uri="{FF2B5EF4-FFF2-40B4-BE49-F238E27FC236}">
                <a16:creationId xmlns:a16="http://schemas.microsoft.com/office/drawing/2014/main" id="{D095F57C-E899-4D21-917D-2C170C9C5D15}"/>
              </a:ext>
            </a:extLst>
          </p:cNvPr>
          <p:cNvSpPr>
            <a:spLocks noGrp="1"/>
          </p:cNvSpPr>
          <p:nvPr>
            <p:ph type="body" sz="quarter" idx="11"/>
          </p:nvPr>
        </p:nvSpPr>
        <p:spPr/>
        <p:txBody>
          <a:bodyPr/>
          <a:lstStyle/>
          <a:p>
            <a:r>
              <a:rPr lang="en-US" dirty="0"/>
              <a:t>23</a:t>
            </a:r>
          </a:p>
        </p:txBody>
      </p:sp>
      <p:sp>
        <p:nvSpPr>
          <p:cNvPr id="7" name="Text Placeholder 6">
            <a:extLst>
              <a:ext uri="{FF2B5EF4-FFF2-40B4-BE49-F238E27FC236}">
                <a16:creationId xmlns:a16="http://schemas.microsoft.com/office/drawing/2014/main" id="{81D2A414-E1FF-4F2A-9A62-6E234DE47BCA}"/>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
        <p:nvSpPr>
          <p:cNvPr id="9" name="Content Placeholder 6">
            <a:extLst>
              <a:ext uri="{FF2B5EF4-FFF2-40B4-BE49-F238E27FC236}">
                <a16:creationId xmlns:a16="http://schemas.microsoft.com/office/drawing/2014/main" id="{341DAE87-16A3-472B-98DB-A099E7FB2DE6}"/>
              </a:ext>
            </a:extLst>
          </p:cNvPr>
          <p:cNvSpPr>
            <a:spLocks noGrp="1"/>
          </p:cNvSpPr>
          <p:nvPr>
            <p:ph sz="quarter" idx="12"/>
          </p:nvPr>
        </p:nvSpPr>
        <p:spPr>
          <a:xfrm>
            <a:off x="7789025" y="5934248"/>
            <a:ext cx="1354975" cy="303212"/>
          </a:xfrm>
        </p:spPr>
        <p:txBody>
          <a:bodyPr/>
          <a:lstStyle/>
          <a:p>
            <a:r>
              <a:rPr lang="en-US" dirty="0"/>
              <a:t>PM 7: 15</a:t>
            </a:r>
          </a:p>
        </p:txBody>
      </p:sp>
      <p:sp>
        <p:nvSpPr>
          <p:cNvPr id="10" name="TextBox 9">
            <a:extLst>
              <a:ext uri="{FF2B5EF4-FFF2-40B4-BE49-F238E27FC236}">
                <a16:creationId xmlns:a16="http://schemas.microsoft.com/office/drawing/2014/main" id="{77F88823-20FD-4E2F-8B12-B3E291F42EDC}"/>
              </a:ext>
            </a:extLst>
          </p:cNvPr>
          <p:cNvSpPr txBox="1"/>
          <p:nvPr/>
        </p:nvSpPr>
        <p:spPr>
          <a:xfrm>
            <a:off x="468923" y="2391508"/>
            <a:ext cx="1582615" cy="2862322"/>
          </a:xfrm>
          <a:prstGeom prst="rect">
            <a:avLst/>
          </a:prstGeom>
          <a:noFill/>
        </p:spPr>
        <p:txBody>
          <a:bodyPr wrap="square" rtlCol="0">
            <a:spAutoFit/>
          </a:bodyPr>
          <a:lstStyle/>
          <a:p>
            <a:r>
              <a:rPr lang="en-US" dirty="0"/>
              <a:t>Use </a:t>
            </a:r>
            <a:r>
              <a:rPr lang="en-US" b="1" dirty="0">
                <a:solidFill>
                  <a:srgbClr val="0070C0"/>
                </a:solidFill>
              </a:rPr>
              <a:t>BLUE </a:t>
            </a:r>
            <a:r>
              <a:rPr lang="en-US" dirty="0"/>
              <a:t>painter tape on exterior of garage door to indicate the house WITHOUT an OK/Help sign has been inspected.</a:t>
            </a:r>
          </a:p>
        </p:txBody>
      </p:sp>
      <p:pic>
        <p:nvPicPr>
          <p:cNvPr id="6" name="Content Placeholder 5">
            <a:extLst>
              <a:ext uri="{FF2B5EF4-FFF2-40B4-BE49-F238E27FC236}">
                <a16:creationId xmlns:a16="http://schemas.microsoft.com/office/drawing/2014/main" id="{E5091715-9619-45C5-935F-BDB9B9A23AAB}"/>
              </a:ext>
            </a:extLst>
          </p:cNvPr>
          <p:cNvPicPr>
            <a:picLocks noGrp="1" noChangeAspect="1"/>
          </p:cNvPicPr>
          <p:nvPr>
            <p:ph idx="1"/>
          </p:nvPr>
        </p:nvPicPr>
        <p:blipFill>
          <a:blip r:embed="rId3"/>
          <a:stretch>
            <a:fillRect/>
          </a:stretch>
        </p:blipFill>
        <p:spPr>
          <a:xfrm>
            <a:off x="2670313" y="1704973"/>
            <a:ext cx="4114800" cy="4114800"/>
          </a:xfrm>
          <a:prstGeom prst="rect">
            <a:avLst/>
          </a:prstGeom>
        </p:spPr>
      </p:pic>
    </p:spTree>
    <p:extLst>
      <p:ext uri="{BB962C8B-B14F-4D97-AF65-F5344CB8AC3E}">
        <p14:creationId xmlns:p14="http://schemas.microsoft.com/office/powerpoint/2010/main" val="305894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C490F-886B-49A5-8CDC-183CB62CADED}"/>
              </a:ext>
            </a:extLst>
          </p:cNvPr>
          <p:cNvSpPr>
            <a:spLocks noGrp="1"/>
          </p:cNvSpPr>
          <p:nvPr>
            <p:ph type="title"/>
          </p:nvPr>
        </p:nvSpPr>
        <p:spPr/>
        <p:txBody>
          <a:bodyPr/>
          <a:lstStyle/>
          <a:p>
            <a:r>
              <a:rPr lang="en-US" dirty="0"/>
              <a:t>Unit 7 Summary</a:t>
            </a:r>
            <a:r>
              <a:rPr lang="en-US" sz="800" dirty="0"/>
              <a:t> </a:t>
            </a:r>
            <a:r>
              <a:rPr lang="en-US" sz="800" dirty="0">
                <a:solidFill>
                  <a:srgbClr val="448431"/>
                </a:solidFill>
              </a:rPr>
              <a:t>(Unit 7)</a:t>
            </a:r>
            <a:endParaRPr lang="en-US" dirty="0">
              <a:solidFill>
                <a:srgbClr val="448431"/>
              </a:solidFill>
            </a:endParaRPr>
          </a:p>
        </p:txBody>
      </p:sp>
      <p:sp>
        <p:nvSpPr>
          <p:cNvPr id="2" name="Content Placeholder 1">
            <a:extLst>
              <a:ext uri="{FF2B5EF4-FFF2-40B4-BE49-F238E27FC236}">
                <a16:creationId xmlns:a16="http://schemas.microsoft.com/office/drawing/2014/main" id="{E1427DA5-BB31-4461-876B-DC3056E82B56}"/>
              </a:ext>
            </a:extLst>
          </p:cNvPr>
          <p:cNvSpPr>
            <a:spLocks noGrp="1"/>
          </p:cNvSpPr>
          <p:nvPr>
            <p:ph idx="1"/>
          </p:nvPr>
        </p:nvSpPr>
        <p:spPr>
          <a:xfrm>
            <a:off x="315142" y="2103639"/>
            <a:ext cx="8028758" cy="3935211"/>
          </a:xfrm>
        </p:spPr>
        <p:txBody>
          <a:bodyPr>
            <a:normAutofit fontScale="92500" lnSpcReduction="10000"/>
          </a:bodyPr>
          <a:lstStyle/>
          <a:p>
            <a:pPr marL="0" indent="0">
              <a:buNone/>
            </a:pPr>
            <a:r>
              <a:rPr lang="en-US" dirty="0"/>
              <a:t>You should know</a:t>
            </a:r>
          </a:p>
          <a:p>
            <a:pPr lvl="1">
              <a:lnSpc>
                <a:spcPct val="160000"/>
              </a:lnSpc>
            </a:pPr>
            <a:r>
              <a:rPr lang="en-US" sz="3000" dirty="0"/>
              <a:t>How to decide </a:t>
            </a:r>
            <a:r>
              <a:rPr lang="en-US" sz="3000" b="1" dirty="0"/>
              <a:t>whether to attempt rescue.</a:t>
            </a:r>
          </a:p>
          <a:p>
            <a:pPr lvl="1">
              <a:lnSpc>
                <a:spcPct val="160000"/>
              </a:lnSpc>
            </a:pPr>
            <a:r>
              <a:rPr lang="en-US" sz="3000" b="1" dirty="0"/>
              <a:t>The objectives </a:t>
            </a:r>
            <a:r>
              <a:rPr lang="en-US" sz="3000" dirty="0"/>
              <a:t>of interior and exterior search and rescue.</a:t>
            </a:r>
          </a:p>
          <a:p>
            <a:pPr lvl="1">
              <a:lnSpc>
                <a:spcPct val="160000"/>
              </a:lnSpc>
            </a:pPr>
            <a:r>
              <a:rPr lang="en-US" sz="3000" b="1" dirty="0"/>
              <a:t>How to </a:t>
            </a:r>
            <a:r>
              <a:rPr lang="en-US" sz="3000" dirty="0"/>
              <a:t>perform search and rescue size-up.</a:t>
            </a:r>
          </a:p>
          <a:p>
            <a:pPr lvl="1">
              <a:lnSpc>
                <a:spcPct val="160000"/>
              </a:lnSpc>
            </a:pPr>
            <a:r>
              <a:rPr lang="en-US" sz="3000" b="1" dirty="0"/>
              <a:t>Rescue functions.</a:t>
            </a:r>
          </a:p>
        </p:txBody>
      </p:sp>
      <p:sp>
        <p:nvSpPr>
          <p:cNvPr id="6" name="Content Placeholder 5">
            <a:extLst>
              <a:ext uri="{FF2B5EF4-FFF2-40B4-BE49-F238E27FC236}">
                <a16:creationId xmlns:a16="http://schemas.microsoft.com/office/drawing/2014/main" id="{BA70A39A-ADAF-43AE-AAD5-EFAD2BECB040}"/>
              </a:ext>
            </a:extLst>
          </p:cNvPr>
          <p:cNvSpPr>
            <a:spLocks noGrp="1"/>
          </p:cNvSpPr>
          <p:nvPr>
            <p:ph sz="quarter" idx="12"/>
          </p:nvPr>
        </p:nvSpPr>
        <p:spPr>
          <a:xfrm>
            <a:off x="7410450" y="5909069"/>
            <a:ext cx="1546457" cy="303213"/>
          </a:xfrm>
        </p:spPr>
        <p:txBody>
          <a:bodyPr/>
          <a:lstStyle/>
          <a:p>
            <a:r>
              <a:rPr lang="en-US" dirty="0"/>
              <a:t>PM 7:28-29</a:t>
            </a:r>
          </a:p>
        </p:txBody>
      </p:sp>
      <p:sp>
        <p:nvSpPr>
          <p:cNvPr id="5" name="Text Placeholder 4">
            <a:extLst>
              <a:ext uri="{FF2B5EF4-FFF2-40B4-BE49-F238E27FC236}">
                <a16:creationId xmlns:a16="http://schemas.microsoft.com/office/drawing/2014/main" id="{D7A8D5C4-1950-4CF9-9214-883C76308EAB}"/>
              </a:ext>
            </a:extLst>
          </p:cNvPr>
          <p:cNvSpPr>
            <a:spLocks noGrp="1"/>
          </p:cNvSpPr>
          <p:nvPr>
            <p:ph type="body" sz="quarter" idx="11"/>
          </p:nvPr>
        </p:nvSpPr>
        <p:spPr/>
        <p:txBody>
          <a:bodyPr/>
          <a:lstStyle/>
          <a:p>
            <a:r>
              <a:rPr lang="en-US" dirty="0"/>
              <a:t>24</a:t>
            </a:r>
          </a:p>
        </p:txBody>
      </p:sp>
      <p:sp>
        <p:nvSpPr>
          <p:cNvPr id="9" name="Text Placeholder 6">
            <a:extLst>
              <a:ext uri="{FF2B5EF4-FFF2-40B4-BE49-F238E27FC236}">
                <a16:creationId xmlns:a16="http://schemas.microsoft.com/office/drawing/2014/main" id="{BBBA3A8F-638A-4170-8559-59FC537CC73A}"/>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219198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3FCF-41F3-47EA-B611-2B83777487FA}"/>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85508004-4569-40C1-935A-8328C7EAE684}"/>
              </a:ext>
            </a:extLst>
          </p:cNvPr>
          <p:cNvSpPr>
            <a:spLocks noGrp="1"/>
          </p:cNvSpPr>
          <p:nvPr>
            <p:ph idx="1"/>
          </p:nvPr>
        </p:nvSpPr>
        <p:spPr>
          <a:xfrm>
            <a:off x="315143" y="1787171"/>
            <a:ext cx="8521286" cy="4149724"/>
          </a:xfrm>
        </p:spPr>
        <p:txBody>
          <a:bodyPr/>
          <a:lstStyle/>
          <a:p>
            <a:pPr>
              <a:spcBef>
                <a:spcPts val="900"/>
              </a:spcBef>
            </a:pPr>
            <a:r>
              <a:rPr lang="en-US" dirty="0"/>
              <a:t>The SERT Club Board of Directors and the Emergency Response Team – Command Staff would like to congratulate you for completing this training program.</a:t>
            </a:r>
          </a:p>
          <a:p>
            <a:pPr>
              <a:spcBef>
                <a:spcPts val="1200"/>
              </a:spcBef>
            </a:pPr>
            <a:r>
              <a:rPr lang="en-US" dirty="0"/>
              <a:t>Once you have completed your American Red Cross, FEMA materials, and a simulated activation drill you will be </a:t>
            </a:r>
            <a:r>
              <a:rPr lang="en-US" b="1" i="1" dirty="0"/>
              <a:t>Tactical Members</a:t>
            </a:r>
            <a:r>
              <a:rPr lang="en-US" dirty="0"/>
              <a:t>.</a:t>
            </a:r>
          </a:p>
          <a:p>
            <a:pPr algn="ctr">
              <a:spcBef>
                <a:spcPts val="1200"/>
              </a:spcBef>
            </a:pPr>
            <a:r>
              <a:rPr lang="en-US" b="1" i="1" dirty="0">
                <a:solidFill>
                  <a:srgbClr val="00B050"/>
                </a:solidFill>
                <a:effectLst>
                  <a:outerShdw blurRad="38100" dist="38100" dir="2700000" algn="tl">
                    <a:srgbClr val="000000">
                      <a:alpha val="43137"/>
                    </a:srgbClr>
                  </a:outerShdw>
                </a:effectLst>
              </a:rPr>
              <a:t>Go forth and do good work!</a:t>
            </a:r>
          </a:p>
        </p:txBody>
      </p:sp>
      <p:sp>
        <p:nvSpPr>
          <p:cNvPr id="5" name="Text Placeholder 4">
            <a:extLst>
              <a:ext uri="{FF2B5EF4-FFF2-40B4-BE49-F238E27FC236}">
                <a16:creationId xmlns:a16="http://schemas.microsoft.com/office/drawing/2014/main" id="{8F52C20C-7E5C-4D73-BBFC-1DECBF254E3D}"/>
              </a:ext>
            </a:extLst>
          </p:cNvPr>
          <p:cNvSpPr>
            <a:spLocks noGrp="1"/>
          </p:cNvSpPr>
          <p:nvPr>
            <p:ph type="body" sz="quarter" idx="11"/>
          </p:nvPr>
        </p:nvSpPr>
        <p:spPr/>
        <p:txBody>
          <a:bodyPr/>
          <a:lstStyle/>
          <a:p>
            <a:r>
              <a:rPr lang="en-US" dirty="0"/>
              <a:t>25</a:t>
            </a:r>
          </a:p>
        </p:txBody>
      </p:sp>
      <p:sp>
        <p:nvSpPr>
          <p:cNvPr id="7" name="Text Placeholder 6">
            <a:extLst>
              <a:ext uri="{FF2B5EF4-FFF2-40B4-BE49-F238E27FC236}">
                <a16:creationId xmlns:a16="http://schemas.microsoft.com/office/drawing/2014/main" id="{16848E09-2F52-203F-8008-6B96328995C4}"/>
              </a:ext>
            </a:extLst>
          </p:cNvPr>
          <p:cNvSpPr>
            <a:spLocks noGrp="1"/>
          </p:cNvSpPr>
          <p:nvPr>
            <p:ph type="body" sz="quarter" idx="10"/>
          </p:nvPr>
        </p:nvSpPr>
        <p:spPr/>
        <p:txBody>
          <a:bodyPr/>
          <a:lstStyle/>
          <a:p>
            <a:r>
              <a:rPr lang="en-US"/>
              <a:t>Congratulations – Well Done!</a:t>
            </a:r>
          </a:p>
        </p:txBody>
      </p:sp>
    </p:spTree>
    <p:extLst>
      <p:ext uri="{BB962C8B-B14F-4D97-AF65-F5344CB8AC3E}">
        <p14:creationId xmlns:p14="http://schemas.microsoft.com/office/powerpoint/2010/main" val="359721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733F-0CF4-4612-9BCF-06A9C412BF1E}"/>
              </a:ext>
            </a:extLst>
          </p:cNvPr>
          <p:cNvSpPr>
            <a:spLocks noGrp="1"/>
          </p:cNvSpPr>
          <p:nvPr>
            <p:ph type="title"/>
          </p:nvPr>
        </p:nvSpPr>
        <p:spPr/>
        <p:txBody>
          <a:bodyPr>
            <a:normAutofit fontScale="90000"/>
          </a:bodyPr>
          <a:lstStyle/>
          <a:p>
            <a:r>
              <a:rPr lang="en-US" dirty="0"/>
              <a:t>Fire Suppression Safety</a:t>
            </a:r>
          </a:p>
        </p:txBody>
      </p:sp>
      <p:sp>
        <p:nvSpPr>
          <p:cNvPr id="2" name="Content Placeholder 1">
            <a:extLst>
              <a:ext uri="{FF2B5EF4-FFF2-40B4-BE49-F238E27FC236}">
                <a16:creationId xmlns:a16="http://schemas.microsoft.com/office/drawing/2014/main" id="{7A4CEABB-EBE3-476F-B7AB-61FD534C6C8F}"/>
              </a:ext>
            </a:extLst>
          </p:cNvPr>
          <p:cNvSpPr>
            <a:spLocks noGrp="1"/>
          </p:cNvSpPr>
          <p:nvPr>
            <p:ph idx="1"/>
          </p:nvPr>
        </p:nvSpPr>
        <p:spPr>
          <a:xfrm>
            <a:off x="315142" y="1699029"/>
            <a:ext cx="8714558" cy="4360631"/>
          </a:xfrm>
        </p:spPr>
        <p:txBody>
          <a:bodyPr/>
          <a:lstStyle/>
          <a:p>
            <a:pPr marL="0" indent="0" algn="ctr">
              <a:buNone/>
            </a:pPr>
            <a:r>
              <a:rPr lang="en-US" b="1" dirty="0">
                <a:solidFill>
                  <a:srgbClr val="FF0000"/>
                </a:solidFill>
              </a:rPr>
              <a:t>INCIDENT COMMANDER DIRECTIVES</a:t>
            </a:r>
          </a:p>
          <a:p>
            <a:pPr marL="0" indent="0" algn="ctr">
              <a:spcBef>
                <a:spcPts val="1200"/>
              </a:spcBef>
              <a:buNone/>
            </a:pPr>
            <a:r>
              <a:rPr lang="en-US" sz="2400" b="1" dirty="0"/>
              <a:t>Safety of individual SERT Responders is top priority!</a:t>
            </a:r>
          </a:p>
          <a:p>
            <a:pPr marL="0" indent="0" algn="ctr">
              <a:buNone/>
            </a:pPr>
            <a:r>
              <a:rPr lang="en-US" sz="2400" b="1" dirty="0"/>
              <a:t>SERT Responders will </a:t>
            </a:r>
            <a:r>
              <a:rPr lang="en-US" sz="2400" b="1" u="sng" dirty="0">
                <a:solidFill>
                  <a:srgbClr val="FF0000"/>
                </a:solidFill>
              </a:rPr>
              <a:t>NOT</a:t>
            </a:r>
            <a:r>
              <a:rPr lang="en-US" sz="2400" b="1" dirty="0"/>
              <a:t> fight fires.</a:t>
            </a:r>
          </a:p>
          <a:p>
            <a:pPr marL="0" indent="0" algn="ctr">
              <a:buNone/>
            </a:pPr>
            <a:endParaRPr lang="en-US" b="1" dirty="0"/>
          </a:p>
          <a:p>
            <a:pPr marL="0" indent="0" algn="ctr">
              <a:buNone/>
            </a:pPr>
            <a:endParaRPr lang="en-US" b="1" dirty="0"/>
          </a:p>
        </p:txBody>
      </p:sp>
      <p:sp>
        <p:nvSpPr>
          <p:cNvPr id="5" name="Text Placeholder 4">
            <a:extLst>
              <a:ext uri="{FF2B5EF4-FFF2-40B4-BE49-F238E27FC236}">
                <a16:creationId xmlns:a16="http://schemas.microsoft.com/office/drawing/2014/main" id="{972BCAF5-EEF1-4EE3-A3F9-088ED8A0EFB3}"/>
              </a:ext>
            </a:extLst>
          </p:cNvPr>
          <p:cNvSpPr>
            <a:spLocks noGrp="1"/>
          </p:cNvSpPr>
          <p:nvPr>
            <p:ph type="body" sz="quarter" idx="11"/>
          </p:nvPr>
        </p:nvSpPr>
        <p:spPr/>
        <p:txBody>
          <a:bodyPr/>
          <a:lstStyle/>
          <a:p>
            <a:r>
              <a:rPr lang="en-US" dirty="0"/>
              <a:t>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306" y="3280144"/>
            <a:ext cx="3472791" cy="2827940"/>
          </a:xfrm>
          <a:prstGeom prst="rect">
            <a:avLst/>
          </a:prstGeom>
        </p:spPr>
      </p:pic>
      <p:sp>
        <p:nvSpPr>
          <p:cNvPr id="9" name="Text Placeholder 6">
            <a:extLst>
              <a:ext uri="{FF2B5EF4-FFF2-40B4-BE49-F238E27FC236}">
                <a16:creationId xmlns:a16="http://schemas.microsoft.com/office/drawing/2014/main" id="{150D0C84-F2C2-4D92-93C5-BAF3E3AF7DEE}"/>
              </a:ext>
            </a:extLst>
          </p:cNvPr>
          <p:cNvSpPr txBox="1">
            <a:spLocks/>
          </p:cNvSpPr>
          <p:nvPr/>
        </p:nvSpPr>
        <p:spPr>
          <a:xfrm>
            <a:off x="1323769"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2/9/2026</a:t>
            </a:fld>
            <a:endParaRPr lang="en-US" dirty="0"/>
          </a:p>
        </p:txBody>
      </p:sp>
    </p:spTree>
    <p:extLst>
      <p:ext uri="{BB962C8B-B14F-4D97-AF65-F5344CB8AC3E}">
        <p14:creationId xmlns:p14="http://schemas.microsoft.com/office/powerpoint/2010/main" val="8848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EA803-0AE9-4DCB-A11F-D1EB76276C01}"/>
              </a:ext>
            </a:extLst>
          </p:cNvPr>
          <p:cNvSpPr>
            <a:spLocks noGrp="1"/>
          </p:cNvSpPr>
          <p:nvPr>
            <p:ph type="title"/>
          </p:nvPr>
        </p:nvSpPr>
        <p:spPr/>
        <p:txBody>
          <a:bodyPr/>
          <a:lstStyle/>
          <a:p>
            <a:r>
              <a:rPr lang="en-US" dirty="0"/>
              <a:t>The Fire Triangle</a:t>
            </a:r>
          </a:p>
        </p:txBody>
      </p:sp>
      <p:pic>
        <p:nvPicPr>
          <p:cNvPr id="6" name="Picture 5" descr="Diagram depicting the Fire Triangle. Fire requires three elements to exist: heat, fuel, and oxygen. Working together, these three elements of the Fire Triangle create a chemical exothermic reaction, which is fire.">
            <a:extLst>
              <a:ext uri="{FF2B5EF4-FFF2-40B4-BE49-F238E27FC236}">
                <a16:creationId xmlns:a16="http://schemas.microsoft.com/office/drawing/2014/main" id="{0E47934F-5427-4152-B67A-BD72929821C9}"/>
              </a:ext>
            </a:extLst>
          </p:cNvPr>
          <p:cNvPicPr>
            <a:picLocks noChangeAspect="1"/>
          </p:cNvPicPr>
          <p:nvPr/>
        </p:nvPicPr>
        <p:blipFill>
          <a:blip r:embed="rId3"/>
          <a:stretch>
            <a:fillRect/>
          </a:stretch>
        </p:blipFill>
        <p:spPr>
          <a:xfrm>
            <a:off x="2714433" y="1700753"/>
            <a:ext cx="3715133" cy="3707218"/>
          </a:xfrm>
          <a:prstGeom prst="rect">
            <a:avLst/>
          </a:prstGeom>
        </p:spPr>
      </p:pic>
      <p:sp>
        <p:nvSpPr>
          <p:cNvPr id="7" name="Content Placeholder 6">
            <a:extLst>
              <a:ext uri="{FF2B5EF4-FFF2-40B4-BE49-F238E27FC236}">
                <a16:creationId xmlns:a16="http://schemas.microsoft.com/office/drawing/2014/main" id="{753EBA2A-9E3F-4C31-B203-51D15A9C2969}"/>
              </a:ext>
            </a:extLst>
          </p:cNvPr>
          <p:cNvSpPr>
            <a:spLocks noGrp="1"/>
          </p:cNvSpPr>
          <p:nvPr>
            <p:ph sz="quarter" idx="12"/>
          </p:nvPr>
        </p:nvSpPr>
        <p:spPr/>
        <p:txBody>
          <a:bodyPr/>
          <a:lstStyle/>
          <a:p>
            <a:r>
              <a:rPr lang="en-US" dirty="0"/>
              <a:t>PM 6-3</a:t>
            </a:r>
          </a:p>
        </p:txBody>
      </p:sp>
      <p:sp>
        <p:nvSpPr>
          <p:cNvPr id="5" name="Text Placeholder 4">
            <a:extLst>
              <a:ext uri="{FF2B5EF4-FFF2-40B4-BE49-F238E27FC236}">
                <a16:creationId xmlns:a16="http://schemas.microsoft.com/office/drawing/2014/main" id="{3F3A9926-C842-44B1-8D46-3D0F20B195D0}"/>
              </a:ext>
            </a:extLst>
          </p:cNvPr>
          <p:cNvSpPr>
            <a:spLocks noGrp="1"/>
          </p:cNvSpPr>
          <p:nvPr>
            <p:ph type="body" sz="quarter" idx="11"/>
          </p:nvPr>
        </p:nvSpPr>
        <p:spPr/>
        <p:txBody>
          <a:bodyPr/>
          <a:lstStyle/>
          <a:p>
            <a:r>
              <a:rPr lang="en-US" dirty="0"/>
              <a:t>4</a:t>
            </a:r>
          </a:p>
        </p:txBody>
      </p:sp>
      <p:sp>
        <p:nvSpPr>
          <p:cNvPr id="9" name="Text Placeholder 6">
            <a:extLst>
              <a:ext uri="{FF2B5EF4-FFF2-40B4-BE49-F238E27FC236}">
                <a16:creationId xmlns:a16="http://schemas.microsoft.com/office/drawing/2014/main" id="{939F4F5B-50DC-4327-B169-020DC7A09414}"/>
              </a:ext>
            </a:extLst>
          </p:cNvPr>
          <p:cNvSpPr txBox="1">
            <a:spLocks/>
          </p:cNvSpPr>
          <p:nvPr/>
        </p:nvSpPr>
        <p:spPr>
          <a:xfrm>
            <a:off x="1536054"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2/9/2026</a:t>
            </a:fld>
            <a:endParaRPr lang="en-US" dirty="0"/>
          </a:p>
        </p:txBody>
      </p:sp>
    </p:spTree>
    <p:extLst>
      <p:ext uri="{BB962C8B-B14F-4D97-AF65-F5344CB8AC3E}">
        <p14:creationId xmlns:p14="http://schemas.microsoft.com/office/powerpoint/2010/main" val="178276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16DF-9C9D-4D4F-BD6A-8A31FA718399}"/>
              </a:ext>
            </a:extLst>
          </p:cNvPr>
          <p:cNvSpPr>
            <a:spLocks noGrp="1"/>
          </p:cNvSpPr>
          <p:nvPr>
            <p:ph type="title"/>
          </p:nvPr>
        </p:nvSpPr>
        <p:spPr/>
        <p:txBody>
          <a:bodyPr/>
          <a:lstStyle/>
          <a:p>
            <a:r>
              <a:rPr lang="en-US" dirty="0"/>
              <a:t>Role of SERT</a:t>
            </a:r>
          </a:p>
        </p:txBody>
      </p:sp>
      <p:sp>
        <p:nvSpPr>
          <p:cNvPr id="2" name="Content Placeholder 1">
            <a:extLst>
              <a:ext uri="{FF2B5EF4-FFF2-40B4-BE49-F238E27FC236}">
                <a16:creationId xmlns:a16="http://schemas.microsoft.com/office/drawing/2014/main" id="{558E0780-68F6-4AFE-8723-7EF0B1B56539}"/>
              </a:ext>
            </a:extLst>
          </p:cNvPr>
          <p:cNvSpPr>
            <a:spLocks noGrp="1"/>
          </p:cNvSpPr>
          <p:nvPr>
            <p:ph idx="1"/>
          </p:nvPr>
        </p:nvSpPr>
        <p:spPr>
          <a:xfrm>
            <a:off x="896592" y="1726253"/>
            <a:ext cx="7350816" cy="4271559"/>
          </a:xfrm>
        </p:spPr>
        <p:txBody>
          <a:bodyPr>
            <a:normAutofit/>
          </a:bodyPr>
          <a:lstStyle/>
          <a:p>
            <a:r>
              <a:rPr lang="en-US" dirty="0"/>
              <a:t>SERT plays a very important role in fire response by:</a:t>
            </a:r>
          </a:p>
          <a:p>
            <a:pPr lvl="1"/>
            <a:r>
              <a:rPr lang="en-US" sz="2800" dirty="0"/>
              <a:t>Understanding and following their level of training.</a:t>
            </a:r>
          </a:p>
          <a:p>
            <a:pPr lvl="1"/>
            <a:r>
              <a:rPr lang="en-US" sz="2800" dirty="0"/>
              <a:t>Practicing the three S’s:</a:t>
            </a:r>
          </a:p>
          <a:p>
            <a:pPr lvl="2">
              <a:spcBef>
                <a:spcPts val="1200"/>
              </a:spcBef>
            </a:pPr>
            <a:r>
              <a:rPr lang="en-US" sz="2800" b="1" dirty="0">
                <a:solidFill>
                  <a:srgbClr val="FF0000"/>
                </a:solidFill>
              </a:rPr>
              <a:t>S</a:t>
            </a:r>
            <a:r>
              <a:rPr lang="en-US" sz="2800" dirty="0"/>
              <a:t>afety </a:t>
            </a:r>
          </a:p>
          <a:p>
            <a:pPr lvl="2">
              <a:spcBef>
                <a:spcPts val="1200"/>
              </a:spcBef>
            </a:pPr>
            <a:r>
              <a:rPr lang="en-US" sz="2800" b="1" dirty="0">
                <a:solidFill>
                  <a:srgbClr val="FF0000"/>
                </a:solidFill>
              </a:rPr>
              <a:t>S</a:t>
            </a:r>
            <a:r>
              <a:rPr lang="en-US" sz="2800" dirty="0"/>
              <a:t>ituational Awareness</a:t>
            </a:r>
          </a:p>
          <a:p>
            <a:pPr lvl="2">
              <a:spcBef>
                <a:spcPts val="1200"/>
              </a:spcBef>
            </a:pPr>
            <a:r>
              <a:rPr lang="en-US" sz="2800" b="1" dirty="0">
                <a:solidFill>
                  <a:srgbClr val="FF0000"/>
                </a:solidFill>
              </a:rPr>
              <a:t>S</a:t>
            </a:r>
            <a:r>
              <a:rPr lang="en-US" sz="2800" dirty="0"/>
              <a:t>ize-Up</a:t>
            </a:r>
          </a:p>
          <a:p>
            <a:endParaRPr lang="en-US" dirty="0"/>
          </a:p>
        </p:txBody>
      </p:sp>
      <p:sp>
        <p:nvSpPr>
          <p:cNvPr id="5" name="Text Placeholder 4">
            <a:extLst>
              <a:ext uri="{FF2B5EF4-FFF2-40B4-BE49-F238E27FC236}">
                <a16:creationId xmlns:a16="http://schemas.microsoft.com/office/drawing/2014/main" id="{4A42C2A3-E587-4280-9536-48310B6EB70C}"/>
              </a:ext>
            </a:extLst>
          </p:cNvPr>
          <p:cNvSpPr>
            <a:spLocks noGrp="1"/>
          </p:cNvSpPr>
          <p:nvPr>
            <p:ph type="body" sz="quarter" idx="11"/>
          </p:nvPr>
        </p:nvSpPr>
        <p:spPr/>
        <p:txBody>
          <a:bodyPr/>
          <a:lstStyle/>
          <a:p>
            <a:r>
              <a:rPr lang="en-US" dirty="0"/>
              <a:t>5</a:t>
            </a:r>
          </a:p>
        </p:txBody>
      </p:sp>
      <p:sp>
        <p:nvSpPr>
          <p:cNvPr id="8" name="Text Placeholder 6">
            <a:extLst>
              <a:ext uri="{FF2B5EF4-FFF2-40B4-BE49-F238E27FC236}">
                <a16:creationId xmlns:a16="http://schemas.microsoft.com/office/drawing/2014/main" id="{BE9E18C5-E6EC-4B6F-8989-136D7850B91D}"/>
              </a:ext>
            </a:extLst>
          </p:cNvPr>
          <p:cNvSpPr txBox="1">
            <a:spLocks/>
          </p:cNvSpPr>
          <p:nvPr/>
        </p:nvSpPr>
        <p:spPr>
          <a:xfrm>
            <a:off x="1323769"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2/9/2026</a:t>
            </a:fld>
            <a:endParaRPr lang="en-US" dirty="0"/>
          </a:p>
        </p:txBody>
      </p:sp>
    </p:spTree>
    <p:extLst>
      <p:ext uri="{BB962C8B-B14F-4D97-AF65-F5344CB8AC3E}">
        <p14:creationId xmlns:p14="http://schemas.microsoft.com/office/powerpoint/2010/main" val="39734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normAutofit/>
          </a:bodyPr>
          <a:lstStyle/>
          <a:p>
            <a:r>
              <a:rPr lang="en-US" dirty="0"/>
              <a:t>Utility Control</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a:xfrm>
            <a:off x="579925" y="1893989"/>
            <a:ext cx="7984149" cy="3936088"/>
          </a:xfrm>
        </p:spPr>
        <p:txBody>
          <a:bodyPr/>
          <a:lstStyle/>
          <a:p>
            <a:r>
              <a:rPr lang="en-US" dirty="0"/>
              <a:t>SERT Responders </a:t>
            </a:r>
            <a:r>
              <a:rPr lang="en-US" b="1" dirty="0"/>
              <a:t>should </a:t>
            </a:r>
            <a:r>
              <a:rPr lang="en-US" b="1" dirty="0">
                <a:solidFill>
                  <a:srgbClr val="FF0000"/>
                </a:solidFill>
              </a:rPr>
              <a:t>NOT</a:t>
            </a:r>
            <a:r>
              <a:rPr lang="en-US" b="1" dirty="0"/>
              <a:t> turn-off gas or electrical utilities</a:t>
            </a:r>
            <a:r>
              <a:rPr lang="en-US" dirty="0"/>
              <a:t> unless under “controlled” conditions.</a:t>
            </a:r>
          </a:p>
          <a:p>
            <a:pPr>
              <a:spcBef>
                <a:spcPts val="1800"/>
              </a:spcBef>
            </a:pPr>
            <a:r>
              <a:rPr lang="en-US" dirty="0"/>
              <a:t>Control of these two “hazardous energy” utilities are the </a:t>
            </a:r>
            <a:r>
              <a:rPr lang="en-US" b="1" dirty="0"/>
              <a:t>responsibility of the homeowner.</a:t>
            </a:r>
          </a:p>
          <a:p>
            <a:pPr>
              <a:spcBef>
                <a:spcPts val="1800"/>
              </a:spcBef>
            </a:pPr>
            <a:r>
              <a:rPr lang="en-US" dirty="0"/>
              <a:t>Utilities should only be </a:t>
            </a:r>
            <a:r>
              <a:rPr lang="en-US" b="1" dirty="0"/>
              <a:t>restored under supervision of qualified utility worker.</a:t>
            </a:r>
          </a:p>
          <a:p>
            <a:pPr lvl="1"/>
            <a:endParaRPr lang="en-US" dirty="0"/>
          </a:p>
          <a:p>
            <a:endParaRPr lang="en-US" dirty="0"/>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6</a:t>
            </a:r>
          </a:p>
        </p:txBody>
      </p:sp>
      <p:sp>
        <p:nvSpPr>
          <p:cNvPr id="9" name="Text Placeholder 6">
            <a:extLst>
              <a:ext uri="{FF2B5EF4-FFF2-40B4-BE49-F238E27FC236}">
                <a16:creationId xmlns:a16="http://schemas.microsoft.com/office/drawing/2014/main" id="{9C43FE40-437F-4351-BA27-96A7D4273E5A}"/>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2/9/2026</a:t>
            </a:fld>
            <a:endParaRPr lang="en-US" dirty="0"/>
          </a:p>
        </p:txBody>
      </p:sp>
    </p:spTree>
    <p:extLst>
      <p:ext uri="{BB962C8B-B14F-4D97-AF65-F5344CB8AC3E}">
        <p14:creationId xmlns:p14="http://schemas.microsoft.com/office/powerpoint/2010/main" val="407300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normAutofit/>
          </a:bodyPr>
          <a:lstStyle/>
          <a:p>
            <a:r>
              <a:rPr lang="en-US" dirty="0"/>
              <a:t>Unit 6 Summary</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a:xfrm>
            <a:off x="827285" y="1945772"/>
            <a:ext cx="7402315" cy="3936088"/>
          </a:xfrm>
        </p:spPr>
        <p:txBody>
          <a:bodyPr/>
          <a:lstStyle/>
          <a:p>
            <a:r>
              <a:rPr lang="en-US" dirty="0"/>
              <a:t>You should have a </a:t>
            </a:r>
            <a:r>
              <a:rPr lang="en-US" b="1" dirty="0"/>
              <a:t>greater understanding of fire chemistry and characteristics</a:t>
            </a:r>
            <a:r>
              <a:rPr lang="en-US" dirty="0"/>
              <a:t>.</a:t>
            </a:r>
          </a:p>
          <a:p>
            <a:pPr>
              <a:spcBef>
                <a:spcPts val="2400"/>
              </a:spcBef>
            </a:pPr>
            <a:r>
              <a:rPr lang="en-US" dirty="0"/>
              <a:t>You should have a clear understanding the </a:t>
            </a:r>
            <a:r>
              <a:rPr lang="en-US" b="1" dirty="0"/>
              <a:t>role SERT plays in fire safety and response.</a:t>
            </a:r>
          </a:p>
          <a:p>
            <a:pPr>
              <a:spcBef>
                <a:spcPts val="2400"/>
              </a:spcBef>
            </a:pPr>
            <a:r>
              <a:rPr lang="en-US" dirty="0"/>
              <a:t>You should be able to </a:t>
            </a:r>
            <a:r>
              <a:rPr lang="en-US" b="1" dirty="0"/>
              <a:t>state the role SERT plays in utility control</a:t>
            </a:r>
            <a:r>
              <a:rPr lang="en-US" dirty="0"/>
              <a:t>.</a:t>
            </a:r>
          </a:p>
          <a:p>
            <a:endParaRPr lang="en-US" dirty="0"/>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7</a:t>
            </a:r>
          </a:p>
        </p:txBody>
      </p:sp>
      <p:sp>
        <p:nvSpPr>
          <p:cNvPr id="9" name="Text Placeholder 6">
            <a:extLst>
              <a:ext uri="{FF2B5EF4-FFF2-40B4-BE49-F238E27FC236}">
                <a16:creationId xmlns:a16="http://schemas.microsoft.com/office/drawing/2014/main" id="{DC5315B8-D754-4D92-A7CB-C509E45E5F6E}"/>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2/9/2026</a:t>
            </a:fld>
            <a:endParaRPr lang="en-US" dirty="0"/>
          </a:p>
        </p:txBody>
      </p:sp>
    </p:spTree>
    <p:extLst>
      <p:ext uri="{BB962C8B-B14F-4D97-AF65-F5344CB8AC3E}">
        <p14:creationId xmlns:p14="http://schemas.microsoft.com/office/powerpoint/2010/main" val="167234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57018-76C8-4B50-9EF8-EB0C8185DB66}"/>
              </a:ext>
            </a:extLst>
          </p:cNvPr>
          <p:cNvSpPr>
            <a:spLocks noGrp="1"/>
          </p:cNvSpPr>
          <p:nvPr>
            <p:ph type="title" idx="4294967295"/>
          </p:nvPr>
        </p:nvSpPr>
        <p:spPr>
          <a:xfrm>
            <a:off x="74579" y="1885979"/>
            <a:ext cx="8795913" cy="1722635"/>
          </a:xfrm>
        </p:spPr>
        <p:txBody>
          <a:bodyPr>
            <a:normAutofit/>
          </a:bodyPr>
          <a:lstStyle/>
          <a:p>
            <a:pPr lvl="0" algn="ctr">
              <a:lnSpc>
                <a:spcPct val="150000"/>
              </a:lnSpc>
              <a:spcBef>
                <a:spcPts val="1000"/>
              </a:spcBef>
            </a:pPr>
            <a:r>
              <a:rPr lang="en-US" sz="3100" b="1" dirty="0">
                <a:solidFill>
                  <a:prstClr val="black"/>
                </a:solidFill>
                <a:latin typeface="Arial" panose="020B0604020202020204" pitchFamily="34" charset="0"/>
                <a:ea typeface="+mn-ea"/>
                <a:cs typeface="Arial" panose="020B0604020202020204" pitchFamily="34" charset="0"/>
              </a:rPr>
              <a:t>Session 4</a:t>
            </a:r>
            <a:br>
              <a:rPr lang="en-US" sz="3100" b="1" dirty="0">
                <a:solidFill>
                  <a:prstClr val="black"/>
                </a:solidFill>
                <a:latin typeface="Arial" panose="020B0604020202020204" pitchFamily="34" charset="0"/>
                <a:ea typeface="+mn-ea"/>
                <a:cs typeface="Arial" panose="020B0604020202020204" pitchFamily="34" charset="0"/>
              </a:rPr>
            </a:br>
            <a:r>
              <a:rPr lang="en-US" sz="3100" b="1" dirty="0">
                <a:solidFill>
                  <a:prstClr val="black"/>
                </a:solidFill>
                <a:latin typeface="Arial" panose="020B0604020202020204" pitchFamily="34" charset="0"/>
                <a:ea typeface="+mn-ea"/>
                <a:cs typeface="Arial" panose="020B0604020202020204" pitchFamily="34" charset="0"/>
              </a:rPr>
              <a:t>Unit 7: Light Search and Rescue Operations</a:t>
            </a:r>
          </a:p>
        </p:txBody>
      </p:sp>
      <p:sp>
        <p:nvSpPr>
          <p:cNvPr id="3" name="Text Placeholder 2">
            <a:extLst>
              <a:ext uri="{FF2B5EF4-FFF2-40B4-BE49-F238E27FC236}">
                <a16:creationId xmlns:a16="http://schemas.microsoft.com/office/drawing/2014/main" id="{7E3E667A-526D-4C96-94BC-DE879878A0FA}"/>
              </a:ext>
            </a:extLst>
          </p:cNvPr>
          <p:cNvSpPr>
            <a:spLocks noGrp="1"/>
          </p:cNvSpPr>
          <p:nvPr>
            <p:ph type="body" sz="quarter" idx="11"/>
          </p:nvPr>
        </p:nvSpPr>
        <p:spPr>
          <a:xfrm>
            <a:off x="1325917" y="793098"/>
            <a:ext cx="6528126" cy="725488"/>
          </a:xfrm>
        </p:spPr>
        <p:txBody>
          <a:bodyPr>
            <a:noAutofit/>
          </a:bodyPr>
          <a:lstStyle/>
          <a:p>
            <a:pPr lvl="0" algn="l" defTabSz="914400">
              <a:lnSpc>
                <a:spcPct val="100000"/>
              </a:lnSpc>
              <a:spcBef>
                <a:spcPts val="0"/>
              </a:spcBef>
            </a:pPr>
            <a:r>
              <a:rPr lang="en-US" sz="5000" dirty="0">
                <a:solidFill>
                  <a:srgbClr val="FFFFFF"/>
                </a:solidFill>
              </a:rPr>
              <a:t>SERT Basic Training</a:t>
            </a:r>
          </a:p>
        </p:txBody>
      </p:sp>
    </p:spTree>
    <p:extLst>
      <p:ext uri="{BB962C8B-B14F-4D97-AF65-F5344CB8AC3E}">
        <p14:creationId xmlns:p14="http://schemas.microsoft.com/office/powerpoint/2010/main" val="155847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854E-EE07-4805-83A8-246A1987B66A}"/>
              </a:ext>
            </a:extLst>
          </p:cNvPr>
          <p:cNvSpPr>
            <a:spLocks noGrp="1"/>
          </p:cNvSpPr>
          <p:nvPr>
            <p:ph type="title"/>
          </p:nvPr>
        </p:nvSpPr>
        <p:spPr/>
        <p:txBody>
          <a:bodyPr/>
          <a:lstStyle/>
          <a:p>
            <a:r>
              <a:rPr lang="en-US" dirty="0"/>
              <a:t>Search and Rescue</a:t>
            </a:r>
          </a:p>
        </p:txBody>
      </p:sp>
      <p:sp>
        <p:nvSpPr>
          <p:cNvPr id="2" name="Content Placeholder 1">
            <a:extLst>
              <a:ext uri="{FF2B5EF4-FFF2-40B4-BE49-F238E27FC236}">
                <a16:creationId xmlns:a16="http://schemas.microsoft.com/office/drawing/2014/main" id="{EB0D679E-C65C-499C-801E-2F9D5508BB22}"/>
              </a:ext>
            </a:extLst>
          </p:cNvPr>
          <p:cNvSpPr>
            <a:spLocks noGrp="1"/>
          </p:cNvSpPr>
          <p:nvPr>
            <p:ph idx="1"/>
          </p:nvPr>
        </p:nvSpPr>
        <p:spPr>
          <a:xfrm>
            <a:off x="986311" y="1787935"/>
            <a:ext cx="7825123" cy="3815542"/>
          </a:xfrm>
        </p:spPr>
        <p:txBody>
          <a:bodyPr>
            <a:noAutofit/>
          </a:bodyPr>
          <a:lstStyle/>
          <a:p>
            <a:pPr marL="0" indent="0">
              <a:buNone/>
            </a:pPr>
            <a:r>
              <a:rPr lang="en-US" dirty="0"/>
              <a:t>SERT Responders will perform a preliminary </a:t>
            </a:r>
            <a:r>
              <a:rPr lang="en-US" b="1" dirty="0"/>
              <a:t>Life Safety Assessment </a:t>
            </a:r>
            <a:r>
              <a:rPr lang="en-US" dirty="0"/>
              <a:t>from the </a:t>
            </a:r>
            <a:r>
              <a:rPr lang="en-US" b="1" dirty="0">
                <a:solidFill>
                  <a:schemeClr val="accent6">
                    <a:lumMod val="75000"/>
                  </a:schemeClr>
                </a:solidFill>
              </a:rPr>
              <a:t>Green OK </a:t>
            </a:r>
            <a:r>
              <a:rPr lang="en-US" b="1" dirty="0"/>
              <a:t>or </a:t>
            </a:r>
            <a:r>
              <a:rPr lang="en-US" b="1" dirty="0">
                <a:solidFill>
                  <a:srgbClr val="FF0000"/>
                </a:solidFill>
              </a:rPr>
              <a:t>Red HELP </a:t>
            </a:r>
            <a:r>
              <a:rPr lang="en-US" b="1" dirty="0"/>
              <a:t>Signs</a:t>
            </a:r>
            <a:r>
              <a:rPr lang="en-US" dirty="0"/>
              <a:t> deployed by the resident.</a:t>
            </a:r>
          </a:p>
          <a:p>
            <a:pPr marL="0" indent="0">
              <a:buNone/>
            </a:pPr>
            <a:endParaRPr lang="en-US" dirty="0"/>
          </a:p>
        </p:txBody>
      </p:sp>
      <p:sp>
        <p:nvSpPr>
          <p:cNvPr id="5" name="Text Placeholder 4">
            <a:extLst>
              <a:ext uri="{FF2B5EF4-FFF2-40B4-BE49-F238E27FC236}">
                <a16:creationId xmlns:a16="http://schemas.microsoft.com/office/drawing/2014/main" id="{DEC79F00-92B8-4BB6-9C11-2D53814E289E}"/>
              </a:ext>
            </a:extLst>
          </p:cNvPr>
          <p:cNvSpPr>
            <a:spLocks noGrp="1"/>
          </p:cNvSpPr>
          <p:nvPr>
            <p:ph type="body" sz="quarter" idx="11"/>
          </p:nvPr>
        </p:nvSpPr>
        <p:spPr/>
        <p:txBody>
          <a:bodyPr/>
          <a:lstStyle/>
          <a:p>
            <a:r>
              <a:rPr lang="en-US" dirty="0"/>
              <a:t>9</a:t>
            </a:r>
          </a:p>
        </p:txBody>
      </p:sp>
      <p:pic>
        <p:nvPicPr>
          <p:cNvPr id="9" name="Picture 8">
            <a:extLst>
              <a:ext uri="{FF2B5EF4-FFF2-40B4-BE49-F238E27FC236}">
                <a16:creationId xmlns:a16="http://schemas.microsoft.com/office/drawing/2014/main" id="{E1E53691-793E-4E12-B464-43DAB95BD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308" y="3549259"/>
            <a:ext cx="4453384" cy="1806171"/>
          </a:xfrm>
          <a:prstGeom prst="rect">
            <a:avLst/>
          </a:prstGeom>
        </p:spPr>
      </p:pic>
      <p:sp>
        <p:nvSpPr>
          <p:cNvPr id="11" name="Text Placeholder 6">
            <a:extLst>
              <a:ext uri="{FF2B5EF4-FFF2-40B4-BE49-F238E27FC236}">
                <a16:creationId xmlns:a16="http://schemas.microsoft.com/office/drawing/2014/main" id="{4DFF9F68-5E38-488B-B7D5-14FF11720D42}"/>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2/9/2026</a:t>
            </a:fld>
            <a:endParaRPr lang="en-US" dirty="0"/>
          </a:p>
        </p:txBody>
      </p:sp>
    </p:spTree>
    <p:extLst>
      <p:ext uri="{BB962C8B-B14F-4D97-AF65-F5344CB8AC3E}">
        <p14:creationId xmlns:p14="http://schemas.microsoft.com/office/powerpoint/2010/main" val="421403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25DD7AE4-83D3-421C-A1C5-EED6632DACD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ec9525e3-0e26-41e5-be28-2227dc64c83e"/>
    <ds:schemaRef ds:uri="cd7a79f3-a22f-4b0a-abe2-9eca9b7c463e"/>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7666</TotalTime>
  <Words>2985</Words>
  <Application>Microsoft Office PowerPoint</Application>
  <PresentationFormat>On-screen Show (4:3)</PresentationFormat>
  <Paragraphs>373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Office Theme</vt:lpstr>
      <vt:lpstr>1_Office Theme</vt:lpstr>
      <vt:lpstr>Session 4 Unit 6: Fire Safety &amp; Utility Control Unit 7: Search &amp; Rescue </vt:lpstr>
      <vt:lpstr>Session 4 Unit 6 &amp; 7 Objectives</vt:lpstr>
      <vt:lpstr>Fire Suppression Safety</vt:lpstr>
      <vt:lpstr>The Fire Triangle</vt:lpstr>
      <vt:lpstr>Role of SERT</vt:lpstr>
      <vt:lpstr>Utility Control</vt:lpstr>
      <vt:lpstr>Unit 6 Summary</vt:lpstr>
      <vt:lpstr>Session 4 Unit 7: Light Search and Rescue Operations</vt:lpstr>
      <vt:lpstr>Search and Rescue</vt:lpstr>
      <vt:lpstr>Important Reminders</vt:lpstr>
      <vt:lpstr>Deciding to Attempt Rescue</vt:lpstr>
      <vt:lpstr>Goals of Search and Rescue</vt:lpstr>
      <vt:lpstr>SERT Size-up </vt:lpstr>
      <vt:lpstr>Size-up Steps 1 &amp; 2</vt:lpstr>
      <vt:lpstr>Size-up Steps 3 &amp; 4</vt:lpstr>
      <vt:lpstr>Size-up Steps 5 &amp; 6</vt:lpstr>
      <vt:lpstr>Size-up Steps 7 &amp; 8</vt:lpstr>
      <vt:lpstr>Size-up Step 9</vt:lpstr>
      <vt:lpstr>Search Methodology (1 of 5)</vt:lpstr>
      <vt:lpstr>Search Methodology (2 of 5)</vt:lpstr>
      <vt:lpstr>Search Methodology (4 of 5)</vt:lpstr>
      <vt:lpstr>Rescue Operations &amp; Precautions</vt:lpstr>
      <vt:lpstr>Search Markings</vt:lpstr>
      <vt:lpstr>Unit 7 Summary (Unit 7)</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Tom Porter</cp:lastModifiedBy>
  <cp:revision>878</cp:revision>
  <cp:lastPrinted>2023-03-19T18:25:14Z</cp:lastPrinted>
  <dcterms:created xsi:type="dcterms:W3CDTF">2019-04-19T15:08:43Z</dcterms:created>
  <dcterms:modified xsi:type="dcterms:W3CDTF">2026-02-09T23:29:12Z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